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6" r:id="rId13"/>
    <p:sldId id="267" r:id="rId14"/>
    <p:sldId id="268" r:id="rId15"/>
    <p:sldId id="277" r:id="rId16"/>
    <p:sldId id="269" r:id="rId17"/>
    <p:sldId id="270" r:id="rId18"/>
    <p:sldId id="271" r:id="rId19"/>
    <p:sldId id="278" r:id="rId20"/>
    <p:sldId id="272" r:id="rId21"/>
    <p:sldId id="279" r:id="rId22"/>
    <p:sldId id="273" r:id="rId23"/>
    <p:sldId id="274" r:id="rId24"/>
    <p:sldId id="27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DE36D4-3D80-44DC-9EDD-948E126A9384}"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54DCC-BE2B-466F-B7BD-374C656A14BF}" type="slidenum">
              <a:rPr lang="en-US" smtClean="0"/>
              <a:t>‹#›</a:t>
            </a:fld>
            <a:endParaRPr lang="en-US"/>
          </a:p>
        </p:txBody>
      </p:sp>
    </p:spTree>
    <p:extLst>
      <p:ext uri="{BB962C8B-B14F-4D97-AF65-F5344CB8AC3E}">
        <p14:creationId xmlns:p14="http://schemas.microsoft.com/office/powerpoint/2010/main" val="1658315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DE36D4-3D80-44DC-9EDD-948E126A9384}"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54DCC-BE2B-466F-B7BD-374C656A14BF}" type="slidenum">
              <a:rPr lang="en-US" smtClean="0"/>
              <a:t>‹#›</a:t>
            </a:fld>
            <a:endParaRPr lang="en-US"/>
          </a:p>
        </p:txBody>
      </p:sp>
    </p:spTree>
    <p:extLst>
      <p:ext uri="{BB962C8B-B14F-4D97-AF65-F5344CB8AC3E}">
        <p14:creationId xmlns:p14="http://schemas.microsoft.com/office/powerpoint/2010/main" val="211121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DE36D4-3D80-44DC-9EDD-948E126A9384}"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54DCC-BE2B-466F-B7BD-374C656A14BF}" type="slidenum">
              <a:rPr lang="en-US" smtClean="0"/>
              <a:t>‹#›</a:t>
            </a:fld>
            <a:endParaRPr lang="en-US"/>
          </a:p>
        </p:txBody>
      </p:sp>
    </p:spTree>
    <p:extLst>
      <p:ext uri="{BB962C8B-B14F-4D97-AF65-F5344CB8AC3E}">
        <p14:creationId xmlns:p14="http://schemas.microsoft.com/office/powerpoint/2010/main" val="407886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DE36D4-3D80-44DC-9EDD-948E126A9384}"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54DCC-BE2B-466F-B7BD-374C656A14BF}" type="slidenum">
              <a:rPr lang="en-US" smtClean="0"/>
              <a:t>‹#›</a:t>
            </a:fld>
            <a:endParaRPr lang="en-US"/>
          </a:p>
        </p:txBody>
      </p:sp>
    </p:spTree>
    <p:extLst>
      <p:ext uri="{BB962C8B-B14F-4D97-AF65-F5344CB8AC3E}">
        <p14:creationId xmlns:p14="http://schemas.microsoft.com/office/powerpoint/2010/main" val="222310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DE36D4-3D80-44DC-9EDD-948E126A9384}"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54DCC-BE2B-466F-B7BD-374C656A14BF}" type="slidenum">
              <a:rPr lang="en-US" smtClean="0"/>
              <a:t>‹#›</a:t>
            </a:fld>
            <a:endParaRPr lang="en-US"/>
          </a:p>
        </p:txBody>
      </p:sp>
    </p:spTree>
    <p:extLst>
      <p:ext uri="{BB962C8B-B14F-4D97-AF65-F5344CB8AC3E}">
        <p14:creationId xmlns:p14="http://schemas.microsoft.com/office/powerpoint/2010/main" val="3834003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DE36D4-3D80-44DC-9EDD-948E126A9384}"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054DCC-BE2B-466F-B7BD-374C656A14BF}" type="slidenum">
              <a:rPr lang="en-US" smtClean="0"/>
              <a:t>‹#›</a:t>
            </a:fld>
            <a:endParaRPr lang="en-US"/>
          </a:p>
        </p:txBody>
      </p:sp>
    </p:spTree>
    <p:extLst>
      <p:ext uri="{BB962C8B-B14F-4D97-AF65-F5344CB8AC3E}">
        <p14:creationId xmlns:p14="http://schemas.microsoft.com/office/powerpoint/2010/main" val="325020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DE36D4-3D80-44DC-9EDD-948E126A9384}" type="datetimeFigureOut">
              <a:rPr lang="en-US" smtClean="0"/>
              <a:t>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054DCC-BE2B-466F-B7BD-374C656A14BF}" type="slidenum">
              <a:rPr lang="en-US" smtClean="0"/>
              <a:t>‹#›</a:t>
            </a:fld>
            <a:endParaRPr lang="en-US"/>
          </a:p>
        </p:txBody>
      </p:sp>
    </p:spTree>
    <p:extLst>
      <p:ext uri="{BB962C8B-B14F-4D97-AF65-F5344CB8AC3E}">
        <p14:creationId xmlns:p14="http://schemas.microsoft.com/office/powerpoint/2010/main" val="1211791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DE36D4-3D80-44DC-9EDD-948E126A9384}" type="datetimeFigureOut">
              <a:rPr lang="en-US" smtClean="0"/>
              <a:t>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054DCC-BE2B-466F-B7BD-374C656A14BF}" type="slidenum">
              <a:rPr lang="en-US" smtClean="0"/>
              <a:t>‹#›</a:t>
            </a:fld>
            <a:endParaRPr lang="en-US"/>
          </a:p>
        </p:txBody>
      </p:sp>
    </p:spTree>
    <p:extLst>
      <p:ext uri="{BB962C8B-B14F-4D97-AF65-F5344CB8AC3E}">
        <p14:creationId xmlns:p14="http://schemas.microsoft.com/office/powerpoint/2010/main" val="124771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E36D4-3D80-44DC-9EDD-948E126A9384}" type="datetimeFigureOut">
              <a:rPr lang="en-US" smtClean="0"/>
              <a:t>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054DCC-BE2B-466F-B7BD-374C656A14BF}" type="slidenum">
              <a:rPr lang="en-US" smtClean="0"/>
              <a:t>‹#›</a:t>
            </a:fld>
            <a:endParaRPr lang="en-US"/>
          </a:p>
        </p:txBody>
      </p:sp>
    </p:spTree>
    <p:extLst>
      <p:ext uri="{BB962C8B-B14F-4D97-AF65-F5344CB8AC3E}">
        <p14:creationId xmlns:p14="http://schemas.microsoft.com/office/powerpoint/2010/main" val="1048364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DE36D4-3D80-44DC-9EDD-948E126A9384}"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054DCC-BE2B-466F-B7BD-374C656A14BF}" type="slidenum">
              <a:rPr lang="en-US" smtClean="0"/>
              <a:t>‹#›</a:t>
            </a:fld>
            <a:endParaRPr lang="en-US"/>
          </a:p>
        </p:txBody>
      </p:sp>
    </p:spTree>
    <p:extLst>
      <p:ext uri="{BB962C8B-B14F-4D97-AF65-F5344CB8AC3E}">
        <p14:creationId xmlns:p14="http://schemas.microsoft.com/office/powerpoint/2010/main" val="393952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DE36D4-3D80-44DC-9EDD-948E126A9384}"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054DCC-BE2B-466F-B7BD-374C656A14BF}" type="slidenum">
              <a:rPr lang="en-US" smtClean="0"/>
              <a:t>‹#›</a:t>
            </a:fld>
            <a:endParaRPr lang="en-US"/>
          </a:p>
        </p:txBody>
      </p:sp>
    </p:spTree>
    <p:extLst>
      <p:ext uri="{BB962C8B-B14F-4D97-AF65-F5344CB8AC3E}">
        <p14:creationId xmlns:p14="http://schemas.microsoft.com/office/powerpoint/2010/main" val="98429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DE36D4-3D80-44DC-9EDD-948E126A9384}" type="datetimeFigureOut">
              <a:rPr lang="en-US" smtClean="0"/>
              <a:t>12/5/2020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54DCC-BE2B-466F-B7BD-374C656A14BF}" type="slidenum">
              <a:rPr lang="en-US" smtClean="0"/>
              <a:t>‹#›</a:t>
            </a:fld>
            <a:endParaRPr lang="en-US"/>
          </a:p>
        </p:txBody>
      </p:sp>
    </p:spTree>
    <p:extLst>
      <p:ext uri="{BB962C8B-B14F-4D97-AF65-F5344CB8AC3E}">
        <p14:creationId xmlns:p14="http://schemas.microsoft.com/office/powerpoint/2010/main" val="32996265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500" dirty="0" smtClean="0">
                <a:latin typeface="Comic Sans MS" panose="030F0702030302020204" pitchFamily="66" charset="0"/>
              </a:rPr>
              <a:t>TOURIST ATTRACTIONS</a:t>
            </a:r>
            <a:endParaRPr lang="en-US" sz="5500" dirty="0">
              <a:latin typeface="Comic Sans MS" panose="030F0702030302020204" pitchFamily="66" charset="0"/>
            </a:endParaRPr>
          </a:p>
        </p:txBody>
      </p:sp>
      <p:sp>
        <p:nvSpPr>
          <p:cNvPr id="3" name="Subtitle 2"/>
          <p:cNvSpPr>
            <a:spLocks noGrp="1"/>
          </p:cNvSpPr>
          <p:nvPr>
            <p:ph type="subTitle" idx="1"/>
          </p:nvPr>
        </p:nvSpPr>
        <p:spPr>
          <a:xfrm>
            <a:off x="1371600" y="3543463"/>
            <a:ext cx="6400800" cy="1752600"/>
          </a:xfrm>
        </p:spPr>
        <p:txBody>
          <a:bodyPr/>
          <a:lstStyle/>
          <a:p>
            <a:r>
              <a:rPr lang="en-US" dirty="0" smtClean="0">
                <a:latin typeface="Comic Sans MS" panose="030F0702030302020204" pitchFamily="66" charset="0"/>
              </a:rPr>
              <a:t>OF BIHAR &amp; JARKHAND</a:t>
            </a:r>
            <a:endParaRPr lang="en-US" dirty="0">
              <a:latin typeface="Comic Sans MS" panose="030F0702030302020204" pitchFamily="66"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5673" b="28655"/>
          <a:stretch/>
        </p:blipFill>
        <p:spPr>
          <a:xfrm>
            <a:off x="0" y="4648200"/>
            <a:ext cx="9144000" cy="2209800"/>
          </a:xfrm>
          <a:prstGeom prst="rect">
            <a:avLst/>
          </a:prstGeom>
        </p:spPr>
      </p:pic>
      <p:pic>
        <p:nvPicPr>
          <p:cNvPr id="1027" name="Picture 3" descr="C:\Users\ADMIN\Desktop\Bihar &amp; Jharkhand Presentation\Pictures\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184" y="-45247"/>
            <a:ext cx="2563621" cy="16420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DMIN\Desktop\Bihar &amp; Jharkhand Presentation\Pictures\RAJGI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03" y="-13020"/>
            <a:ext cx="2151781" cy="161383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ADMIN\Desktop\Bihar &amp; Jharkhand Presentation\Pictures\placetosee_1523621870m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2806" y="-20783"/>
            <a:ext cx="2734794" cy="161756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ADMIN\Desktop\Bihar &amp; Jharkhand Presentation\Pictures\Best-Places-to-Visit-in-Jharkhan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67600" y="0"/>
            <a:ext cx="1676400" cy="15967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ADMIN\Desktop\Bihar &amp; Jharkhand Presentation\Pictures\bihar-india-map-grey-vector-23598766.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6116"/>
          <a:stretch/>
        </p:blipFill>
        <p:spPr bwMode="auto">
          <a:xfrm>
            <a:off x="272521" y="3519057"/>
            <a:ext cx="1641541" cy="112914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ADMIN\Desktop\Bihar &amp; Jharkhand Presentation\Pictures\jharkhand-india-map-grey-vector-23600031.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2330"/>
          <a:stretch/>
        </p:blipFill>
        <p:spPr bwMode="auto">
          <a:xfrm>
            <a:off x="7518332" y="3543463"/>
            <a:ext cx="1574935" cy="12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1530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A </a:t>
            </a:r>
            <a:r>
              <a:rPr lang="en-US" b="1" dirty="0"/>
              <a:t>hollow spiral staircase inside the statue leads from the ground up to the chest</a:t>
            </a:r>
            <a:r>
              <a:rPr lang="en-US" dirty="0"/>
              <a:t>. Shelves on the interior walls display </a:t>
            </a:r>
            <a:r>
              <a:rPr lang="en-US" b="1" dirty="0"/>
              <a:t>16,300 small bronze images of the Buddha</a:t>
            </a:r>
            <a:r>
              <a:rPr lang="en-US" dirty="0"/>
              <a:t>. The Great Buddha is possibly the largest Buddha statue in India at the time and was consecrated on </a:t>
            </a:r>
            <a:r>
              <a:rPr lang="en-US" b="1" dirty="0"/>
              <a:t>18 November 1989 by the 14th Dalai Lama</a:t>
            </a:r>
            <a:r>
              <a:rPr lang="en-US" dirty="0"/>
              <a:t>. The foundation stone for the statue was laid in 1982.</a:t>
            </a:r>
          </a:p>
        </p:txBody>
      </p:sp>
    </p:spTree>
    <p:extLst>
      <p:ext uri="{BB962C8B-B14F-4D97-AF65-F5344CB8AC3E}">
        <p14:creationId xmlns:p14="http://schemas.microsoft.com/office/powerpoint/2010/main" val="261845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Vaishali</a:t>
            </a:r>
            <a:endParaRPr lang="en-US" dirty="0"/>
          </a:p>
        </p:txBody>
      </p:sp>
      <p:sp>
        <p:nvSpPr>
          <p:cNvPr id="3" name="Content Placeholder 2"/>
          <p:cNvSpPr>
            <a:spLocks noGrp="1"/>
          </p:cNvSpPr>
          <p:nvPr>
            <p:ph idx="1"/>
          </p:nvPr>
        </p:nvSpPr>
        <p:spPr>
          <a:xfrm>
            <a:off x="228600" y="1600200"/>
            <a:ext cx="5105400" cy="4953000"/>
          </a:xfrm>
        </p:spPr>
        <p:txBody>
          <a:bodyPr>
            <a:normAutofit fontScale="77500" lnSpcReduction="20000"/>
          </a:bodyPr>
          <a:lstStyle/>
          <a:p>
            <a:r>
              <a:rPr lang="en-US" b="1" dirty="0" err="1"/>
              <a:t>Vaishali</a:t>
            </a:r>
            <a:r>
              <a:rPr lang="en-US" dirty="0"/>
              <a:t> or </a:t>
            </a:r>
            <a:r>
              <a:rPr lang="en-US" b="1" dirty="0" err="1"/>
              <a:t>Vesali</a:t>
            </a:r>
            <a:r>
              <a:rPr lang="en-US" dirty="0"/>
              <a:t> was a city in present-day</a:t>
            </a:r>
            <a:r>
              <a:rPr lang="en-US" b="1" dirty="0"/>
              <a:t> Bihar</a:t>
            </a:r>
            <a:r>
              <a:rPr lang="en-US" dirty="0"/>
              <a:t>, India, and is now an archaeological site. It is a part of the </a:t>
            </a:r>
            <a:r>
              <a:rPr lang="en-US" dirty="0" err="1"/>
              <a:t>Tirhut</a:t>
            </a:r>
            <a:r>
              <a:rPr lang="en-US" dirty="0"/>
              <a:t> Division.</a:t>
            </a:r>
          </a:p>
          <a:p>
            <a:r>
              <a:rPr lang="en-US" dirty="0"/>
              <a:t>It was the </a:t>
            </a:r>
            <a:r>
              <a:rPr lang="en-US" b="1" dirty="0"/>
              <a:t>capital city of the </a:t>
            </a:r>
            <a:r>
              <a:rPr lang="en-US" b="1" dirty="0" err="1"/>
              <a:t>Vajjian</a:t>
            </a:r>
            <a:r>
              <a:rPr lang="en-US" b="1" dirty="0"/>
              <a:t> Confederacy</a:t>
            </a:r>
            <a:r>
              <a:rPr lang="en-US" dirty="0"/>
              <a:t>, considered one of the </a:t>
            </a:r>
            <a:r>
              <a:rPr lang="en-US" b="1" dirty="0"/>
              <a:t>first examples of a republic around the 6th century BCE</a:t>
            </a:r>
            <a:r>
              <a:rPr lang="en-US" dirty="0"/>
              <a:t>.  </a:t>
            </a:r>
            <a:r>
              <a:rPr lang="en-US" b="1" dirty="0" smtClean="0"/>
              <a:t>Gautama Buddha  preached his last sermon before his death in c. 483 BCE</a:t>
            </a:r>
            <a:r>
              <a:rPr lang="en-US" dirty="0" smtClean="0"/>
              <a:t>, </a:t>
            </a:r>
            <a:r>
              <a:rPr lang="en-US" dirty="0"/>
              <a:t>then in 383 BCE the Second Buddhist council was convened here by King </a:t>
            </a:r>
            <a:r>
              <a:rPr lang="en-US" dirty="0" err="1"/>
              <a:t>Kalasoka</a:t>
            </a:r>
            <a:r>
              <a:rPr lang="en-US" dirty="0"/>
              <a:t>, making it an important place in both Jain and Buddhist religions.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4264075"/>
            <a:ext cx="3228949" cy="19960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447800"/>
            <a:ext cx="3228949" cy="2421712"/>
          </a:xfrm>
          <a:prstGeom prst="rect">
            <a:avLst/>
          </a:prstGeom>
        </p:spPr>
      </p:pic>
    </p:spTree>
    <p:extLst>
      <p:ext uri="{BB962C8B-B14F-4D97-AF65-F5344CB8AC3E}">
        <p14:creationId xmlns:p14="http://schemas.microsoft.com/office/powerpoint/2010/main" val="4149511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4572000" cy="5821363"/>
          </a:xfrm>
        </p:spPr>
        <p:txBody>
          <a:bodyPr>
            <a:normAutofit lnSpcReduction="10000"/>
          </a:bodyPr>
          <a:lstStyle/>
          <a:p>
            <a:r>
              <a:rPr lang="en-US" dirty="0"/>
              <a:t>It contains one of the best-preserved of the </a:t>
            </a:r>
            <a:r>
              <a:rPr lang="en-US" b="1" dirty="0"/>
              <a:t>Pillars of </a:t>
            </a:r>
            <a:r>
              <a:rPr lang="en-US" b="1" dirty="0" err="1"/>
              <a:t>Ashoka</a:t>
            </a:r>
            <a:r>
              <a:rPr lang="en-US" b="1" dirty="0"/>
              <a:t>, topped by a single Asiatic lion</a:t>
            </a:r>
            <a:r>
              <a:rPr lang="en-US" dirty="0"/>
              <a:t>.</a:t>
            </a:r>
          </a:p>
          <a:p>
            <a:r>
              <a:rPr lang="en-US" dirty="0"/>
              <a:t>It is believed that a republic system was established in </a:t>
            </a:r>
            <a:r>
              <a:rPr lang="en-US" dirty="0" err="1"/>
              <a:t>Vaishali</a:t>
            </a:r>
            <a:r>
              <a:rPr lang="en-US" dirty="0"/>
              <a:t> around 6th century </a:t>
            </a:r>
            <a:r>
              <a:rPr lang="en-US" dirty="0" smtClean="0"/>
              <a:t>BCE, </a:t>
            </a:r>
            <a:r>
              <a:rPr lang="en-US" dirty="0"/>
              <a:t>much before such a system came into </a:t>
            </a:r>
            <a:r>
              <a:rPr lang="en-US" dirty="0" err="1"/>
              <a:t>existense</a:t>
            </a:r>
            <a:r>
              <a:rPr lang="en-US" dirty="0"/>
              <a:t> in Greece.</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1429" y="3276600"/>
            <a:ext cx="1981200" cy="291776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254607"/>
            <a:ext cx="2938859" cy="2717193"/>
          </a:xfrm>
          <a:prstGeom prst="rect">
            <a:avLst/>
          </a:prstGeom>
        </p:spPr>
      </p:pic>
    </p:spTree>
    <p:extLst>
      <p:ext uri="{BB962C8B-B14F-4D97-AF65-F5344CB8AC3E}">
        <p14:creationId xmlns:p14="http://schemas.microsoft.com/office/powerpoint/2010/main" val="1448178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Betla</a:t>
            </a:r>
            <a:r>
              <a:rPr lang="en-US" dirty="0" smtClean="0"/>
              <a:t> National Park</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0" y="1163782"/>
                <a:ext cx="5029200" cy="5715000"/>
              </a:xfrm>
            </p:spPr>
            <p:txBody>
              <a:bodyPr>
                <a:normAutofit fontScale="40000" lnSpcReduction="20000"/>
              </a:bodyPr>
              <a:lstStyle/>
              <a:p>
                <a:r>
                  <a:rPr lang="en-US" sz="5000" b="1" dirty="0" smtClean="0"/>
                  <a:t>Betla</a:t>
                </a:r>
                <a:r>
                  <a:rPr lang="en-US" sz="5000" b="1" dirty="0"/>
                  <a:t> National Park </a:t>
                </a:r>
                <a:r>
                  <a:rPr lang="en-US" sz="5000" dirty="0"/>
                  <a:t>is a national park located on the </a:t>
                </a:r>
                <a:r>
                  <a:rPr lang="en-US" sz="5000" b="1" dirty="0" err="1"/>
                  <a:t>Chota</a:t>
                </a:r>
                <a:r>
                  <a:rPr lang="en-US" sz="5000" b="1" dirty="0"/>
                  <a:t> Nagpur Plateau in the </a:t>
                </a:r>
                <a:r>
                  <a:rPr lang="en-US" sz="5000" b="1" dirty="0" err="1"/>
                  <a:t>Latehar</a:t>
                </a:r>
                <a:r>
                  <a:rPr lang="en-US" sz="5000" b="1" dirty="0"/>
                  <a:t> and </a:t>
                </a:r>
                <a:r>
                  <a:rPr lang="en-US" sz="5000" b="1" dirty="0" err="1"/>
                  <a:t>Palamu</a:t>
                </a:r>
                <a:r>
                  <a:rPr lang="en-US" sz="5000" b="1" dirty="0"/>
                  <a:t> district of Jharkhand</a:t>
                </a:r>
                <a:r>
                  <a:rPr lang="en-US" sz="5000" dirty="0"/>
                  <a:t>, India. The park hosts a wide variety of </a:t>
                </a:r>
                <a:r>
                  <a:rPr lang="en-US" sz="5000" dirty="0" err="1"/>
                  <a:t>floura</a:t>
                </a:r>
                <a:r>
                  <a:rPr lang="en-US" sz="5000" dirty="0"/>
                  <a:t> &amp; fauna.</a:t>
                </a:r>
              </a:p>
              <a:p>
                <a:r>
                  <a:rPr lang="en-US" sz="5000" dirty="0"/>
                  <a:t>Initially comprising 1,026 </a:t>
                </a:r>
                <a14:m>
                  <m:oMath xmlns:m="http://schemas.openxmlformats.org/officeDocument/2006/math">
                    <m:sSup>
                      <m:sSupPr>
                        <m:ctrlPr>
                          <a:rPr lang="en-US" sz="5000" i="1" dirty="0" smtClean="0">
                            <a:latin typeface="Cambria Math"/>
                          </a:rPr>
                        </m:ctrlPr>
                      </m:sSupPr>
                      <m:e>
                        <m:r>
                          <a:rPr lang="en-US" sz="5000" b="0" i="1" dirty="0" smtClean="0">
                            <a:latin typeface="Cambria Math"/>
                          </a:rPr>
                          <m:t>𝑘𝑚</m:t>
                        </m:r>
                      </m:e>
                      <m:sup>
                        <m:r>
                          <a:rPr lang="en-US" sz="5000" b="0" i="1" dirty="0" smtClean="0">
                            <a:latin typeface="Cambria Math"/>
                          </a:rPr>
                          <m:t>2</m:t>
                        </m:r>
                      </m:sup>
                    </m:sSup>
                  </m:oMath>
                </a14:m>
                <a:r>
                  <a:rPr lang="en-US" sz="5000" dirty="0"/>
                  <a:t> of the </a:t>
                </a:r>
                <a:r>
                  <a:rPr lang="en-US" sz="5000" dirty="0" err="1"/>
                  <a:t>Palamu</a:t>
                </a:r>
                <a:r>
                  <a:rPr lang="en-US" sz="5000" dirty="0"/>
                  <a:t> Tiger Reserve, an additional 226 </a:t>
                </a:r>
                <a14:m>
                  <m:oMath xmlns:m="http://schemas.openxmlformats.org/officeDocument/2006/math">
                    <m:sSup>
                      <m:sSupPr>
                        <m:ctrlPr>
                          <a:rPr lang="en-US" sz="5000" i="1" dirty="0">
                            <a:latin typeface="Cambria Math"/>
                          </a:rPr>
                        </m:ctrlPr>
                      </m:sSupPr>
                      <m:e>
                        <m:r>
                          <a:rPr lang="en-US" sz="5000" i="1" dirty="0">
                            <a:latin typeface="Cambria Math"/>
                          </a:rPr>
                          <m:t>𝑘𝑚</m:t>
                        </m:r>
                      </m:e>
                      <m:sup>
                        <m:r>
                          <a:rPr lang="en-US" sz="5000" i="1" dirty="0">
                            <a:latin typeface="Cambria Math"/>
                          </a:rPr>
                          <m:t>2</m:t>
                        </m:r>
                      </m:sup>
                    </m:sSup>
                    <m:r>
                      <a:rPr lang="en-US" sz="5000" i="1" dirty="0">
                        <a:latin typeface="Cambria Math"/>
                      </a:rPr>
                      <m:t> </m:t>
                    </m:r>
                  </m:oMath>
                </a14:m>
                <a:r>
                  <a:rPr lang="en-US" sz="5000" dirty="0" smtClean="0"/>
                  <a:t>was </a:t>
                </a:r>
                <a:r>
                  <a:rPr lang="en-US" sz="5000" dirty="0"/>
                  <a:t>added to the park in 1989 and 63 </a:t>
                </a:r>
                <a14:m>
                  <m:oMath xmlns:m="http://schemas.openxmlformats.org/officeDocument/2006/math">
                    <m:sSup>
                      <m:sSupPr>
                        <m:ctrlPr>
                          <a:rPr lang="en-US" sz="5000" i="1" dirty="0">
                            <a:latin typeface="Cambria Math"/>
                          </a:rPr>
                        </m:ctrlPr>
                      </m:sSupPr>
                      <m:e>
                        <m:r>
                          <a:rPr lang="en-US" sz="5000" i="1" dirty="0">
                            <a:latin typeface="Cambria Math"/>
                          </a:rPr>
                          <m:t>𝑘𝑚</m:t>
                        </m:r>
                      </m:e>
                      <m:sup>
                        <m:r>
                          <a:rPr lang="en-US" sz="5000" i="1" dirty="0">
                            <a:latin typeface="Cambria Math"/>
                          </a:rPr>
                          <m:t>2</m:t>
                        </m:r>
                      </m:sup>
                    </m:sSup>
                    <m:r>
                      <a:rPr lang="en-US" sz="5000" i="1" dirty="0">
                        <a:latin typeface="Cambria Math"/>
                      </a:rPr>
                      <m:t> </m:t>
                    </m:r>
                  </m:oMath>
                </a14:m>
                <a:r>
                  <a:rPr lang="en-US" sz="5000" dirty="0" smtClean="0"/>
                  <a:t>of </a:t>
                </a:r>
                <a:r>
                  <a:rPr lang="en-US" sz="5000" dirty="0"/>
                  <a:t>the </a:t>
                </a:r>
                <a:r>
                  <a:rPr lang="en-US" sz="5000" dirty="0" err="1"/>
                  <a:t>Mahuadar</a:t>
                </a:r>
                <a:r>
                  <a:rPr lang="en-US" sz="5000" dirty="0"/>
                  <a:t> wolf sanctuary. </a:t>
                </a:r>
                <a:r>
                  <a:rPr lang="en-US" sz="5000" b="1" dirty="0" err="1"/>
                  <a:t>Betla</a:t>
                </a:r>
                <a:r>
                  <a:rPr lang="en-US" sz="5000" b="1" dirty="0"/>
                  <a:t> was one of the first national parks in India to become a tiger reserve under Project Tiger, in </a:t>
                </a:r>
                <a:r>
                  <a:rPr lang="en-US" sz="5000" b="1" dirty="0" smtClean="0"/>
                  <a:t>1974.</a:t>
                </a:r>
                <a:endParaRPr lang="en-US" sz="5000" b="1" dirty="0"/>
              </a:p>
              <a:p>
                <a:r>
                  <a:rPr lang="en-US" sz="5000" dirty="0"/>
                  <a:t>The </a:t>
                </a:r>
                <a:r>
                  <a:rPr lang="en-US" sz="5000" b="1" dirty="0"/>
                  <a:t>forests of the park </a:t>
                </a:r>
                <a:r>
                  <a:rPr lang="en-US" sz="5000" dirty="0"/>
                  <a:t>have a vast range of vegetation consisting of </a:t>
                </a:r>
                <a:r>
                  <a:rPr lang="en-US" sz="5000" b="1" dirty="0" err="1"/>
                  <a:t>sal</a:t>
                </a:r>
                <a:r>
                  <a:rPr lang="en-US" sz="5000" b="1" dirty="0"/>
                  <a:t> and bamboo </a:t>
                </a:r>
                <a:r>
                  <a:rPr lang="en-US" sz="5000" dirty="0"/>
                  <a:t>as the major components along with a </a:t>
                </a:r>
                <a:r>
                  <a:rPr lang="en-US" sz="5000" b="1" dirty="0"/>
                  <a:t>number of medicinal plants</a:t>
                </a:r>
                <a:r>
                  <a:rPr lang="en-US" sz="5000" dirty="0"/>
                  <a:t>.</a:t>
                </a:r>
              </a:p>
              <a:p>
                <a:r>
                  <a:rPr lang="en-US" sz="5000" dirty="0"/>
                  <a:t>The park has a variety of diverse eco-systems and abundance of wild animals. </a:t>
                </a:r>
                <a:r>
                  <a:rPr lang="en-US" sz="5000" b="1" dirty="0"/>
                  <a:t>Elephants in large numbers are seen mostly between the end of the monsoon season</a:t>
                </a:r>
                <a:r>
                  <a:rPr lang="en-US" sz="5000" dirty="0"/>
                  <a:t>, to the time when water holes begin to dry in March.</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0" y="1163782"/>
                <a:ext cx="5029200" cy="5715000"/>
              </a:xfrm>
              <a:blipFill rotWithShape="1">
                <a:blip r:embed="rId2"/>
                <a:stretch>
                  <a:fillRect l="-970" t="-1494" r="-1939" b="-747"/>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600200"/>
            <a:ext cx="3659550" cy="1574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200" y="3430226"/>
            <a:ext cx="3671394" cy="2208573"/>
          </a:xfrm>
          <a:prstGeom prst="rect">
            <a:avLst/>
          </a:prstGeom>
        </p:spPr>
      </p:pic>
    </p:spTree>
    <p:extLst>
      <p:ext uri="{BB962C8B-B14F-4D97-AF65-F5344CB8AC3E}">
        <p14:creationId xmlns:p14="http://schemas.microsoft.com/office/powerpoint/2010/main" val="1121052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1"/>
            <a:ext cx="8229600" cy="3810000"/>
          </a:xfrm>
        </p:spPr>
        <p:txBody>
          <a:bodyPr>
            <a:normAutofit fontScale="92500" lnSpcReduction="20000"/>
          </a:bodyPr>
          <a:lstStyle/>
          <a:p>
            <a:r>
              <a:rPr lang="en-US" dirty="0"/>
              <a:t>Predators include the </a:t>
            </a:r>
            <a:r>
              <a:rPr lang="en-US" b="1" dirty="0"/>
              <a:t>sloth bear</a:t>
            </a:r>
            <a:r>
              <a:rPr lang="en-US" dirty="0"/>
              <a:t> and </a:t>
            </a:r>
            <a:r>
              <a:rPr lang="en-US" b="1" dirty="0"/>
              <a:t>panther</a:t>
            </a:r>
            <a:r>
              <a:rPr lang="en-US" dirty="0"/>
              <a:t>, while scavengers include the wolf, jackal and hyena. Other animals include large herds of gaur and chital, large families of langurs, </a:t>
            </a:r>
            <a:r>
              <a:rPr lang="en-US" b="1" dirty="0"/>
              <a:t>rhesus monkeys</a:t>
            </a:r>
            <a:r>
              <a:rPr lang="en-US" dirty="0"/>
              <a:t>, Indian giant squirrels, mouse deer, sambhar deer, four-horned antelopes, </a:t>
            </a:r>
            <a:r>
              <a:rPr lang="en-US" dirty="0" err="1"/>
              <a:t>nilgai</a:t>
            </a:r>
            <a:r>
              <a:rPr lang="en-US" dirty="0"/>
              <a:t>, </a:t>
            </a:r>
            <a:r>
              <a:rPr lang="en-US" dirty="0" err="1"/>
              <a:t>kakar</a:t>
            </a:r>
            <a:r>
              <a:rPr lang="en-US" dirty="0"/>
              <a:t>, small Indian civets, ant eating pangolin, porcupine and mongoose. White tigers that remained in the park were transported to zoos.</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4314034"/>
            <a:ext cx="2569018" cy="18288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4314034"/>
            <a:ext cx="2750840" cy="18288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599" y="4314034"/>
            <a:ext cx="3200402" cy="1828800"/>
          </a:xfrm>
          <a:prstGeom prst="rect">
            <a:avLst/>
          </a:prstGeom>
        </p:spPr>
      </p:pic>
    </p:spTree>
    <p:extLst>
      <p:ext uri="{BB962C8B-B14F-4D97-AF65-F5344CB8AC3E}">
        <p14:creationId xmlns:p14="http://schemas.microsoft.com/office/powerpoint/2010/main" val="166251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
            <a:ext cx="8229600" cy="3962400"/>
          </a:xfrm>
        </p:spPr>
        <p:txBody>
          <a:bodyPr>
            <a:normAutofit fontScale="92500" lnSpcReduction="10000"/>
          </a:bodyPr>
          <a:lstStyle/>
          <a:p>
            <a:r>
              <a:rPr lang="en-US" dirty="0"/>
              <a:t>Birds include the </a:t>
            </a:r>
            <a:r>
              <a:rPr lang="en-US" b="1" dirty="0"/>
              <a:t>hornbill</a:t>
            </a:r>
            <a:r>
              <a:rPr lang="en-US" dirty="0"/>
              <a:t>, peafowl, red jungle fowl, black partridge, white-necked stork, black ibis, swamp grey, quail, pied hornbill, wagtail, </a:t>
            </a:r>
            <a:r>
              <a:rPr lang="en-US" dirty="0" err="1"/>
              <a:t>harial</a:t>
            </a:r>
            <a:r>
              <a:rPr lang="en-US" dirty="0"/>
              <a:t>, </a:t>
            </a:r>
            <a:r>
              <a:rPr lang="en-US" b="1" dirty="0"/>
              <a:t>dove</a:t>
            </a:r>
            <a:r>
              <a:rPr lang="en-US" dirty="0"/>
              <a:t>, </a:t>
            </a:r>
            <a:r>
              <a:rPr lang="en-US" dirty="0" err="1"/>
              <a:t>drongo</a:t>
            </a:r>
            <a:r>
              <a:rPr lang="en-US" dirty="0"/>
              <a:t>, crested serpent-eagle, </a:t>
            </a:r>
            <a:r>
              <a:rPr lang="en-US" b="1" dirty="0"/>
              <a:t>forest owlet</a:t>
            </a:r>
            <a:r>
              <a:rPr lang="en-US" dirty="0"/>
              <a:t>, </a:t>
            </a:r>
            <a:r>
              <a:rPr lang="en-US" dirty="0" err="1"/>
              <a:t>papeeha</a:t>
            </a:r>
            <a:r>
              <a:rPr lang="en-US" dirty="0"/>
              <a:t>, and other birds usually found in dry deciduous forests. The </a:t>
            </a:r>
            <a:r>
              <a:rPr lang="en-US" dirty="0" err="1"/>
              <a:t>Kamaldah</a:t>
            </a:r>
            <a:r>
              <a:rPr lang="en-US" dirty="0"/>
              <a:t> lake attracts several varieties of water birds including the common whistling, cotton teal, knob-billed duck, snipe and geese.</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4337939"/>
            <a:ext cx="2105935" cy="211533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339199"/>
            <a:ext cx="3429000" cy="211407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4337939"/>
            <a:ext cx="2495973" cy="2115338"/>
          </a:xfrm>
          <a:prstGeom prst="rect">
            <a:avLst/>
          </a:prstGeom>
        </p:spPr>
      </p:pic>
    </p:spTree>
    <p:extLst>
      <p:ext uri="{BB962C8B-B14F-4D97-AF65-F5344CB8AC3E}">
        <p14:creationId xmlns:p14="http://schemas.microsoft.com/office/powerpoint/2010/main" val="956140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Dasham</a:t>
            </a:r>
            <a:r>
              <a:rPr lang="en-US" dirty="0" smtClean="0"/>
              <a:t> Falls</a:t>
            </a:r>
            <a:endParaRPr lang="en-US" dirty="0"/>
          </a:p>
        </p:txBody>
      </p:sp>
      <p:sp>
        <p:nvSpPr>
          <p:cNvPr id="3" name="Content Placeholder 2"/>
          <p:cNvSpPr>
            <a:spLocks noGrp="1"/>
          </p:cNvSpPr>
          <p:nvPr>
            <p:ph idx="1"/>
          </p:nvPr>
        </p:nvSpPr>
        <p:spPr>
          <a:xfrm>
            <a:off x="457200" y="1600200"/>
            <a:ext cx="5029200" cy="5257800"/>
          </a:xfrm>
        </p:spPr>
        <p:txBody>
          <a:bodyPr>
            <a:normAutofit fontScale="77500" lnSpcReduction="20000"/>
          </a:bodyPr>
          <a:lstStyle/>
          <a:p>
            <a:r>
              <a:rPr lang="en-US" dirty="0"/>
              <a:t>The </a:t>
            </a:r>
            <a:r>
              <a:rPr lang="en-US" b="1" dirty="0" err="1"/>
              <a:t>Dassam</a:t>
            </a:r>
            <a:r>
              <a:rPr lang="en-US" b="1" dirty="0"/>
              <a:t> Falls</a:t>
            </a:r>
            <a:r>
              <a:rPr lang="en-US" dirty="0"/>
              <a:t> is a waterfall located near </a:t>
            </a:r>
            <a:r>
              <a:rPr lang="en-US" b="1" dirty="0" err="1"/>
              <a:t>Taimara</a:t>
            </a:r>
            <a:r>
              <a:rPr lang="en-US" b="1" dirty="0"/>
              <a:t> village </a:t>
            </a:r>
            <a:r>
              <a:rPr lang="en-US" dirty="0"/>
              <a:t>in </a:t>
            </a:r>
            <a:r>
              <a:rPr lang="en-US" dirty="0" err="1"/>
              <a:t>Bundu</a:t>
            </a:r>
            <a:r>
              <a:rPr lang="en-US" dirty="0"/>
              <a:t> police station of </a:t>
            </a:r>
            <a:r>
              <a:rPr lang="en-US" b="1" dirty="0"/>
              <a:t>Ranchi district</a:t>
            </a:r>
            <a:r>
              <a:rPr lang="en-US" dirty="0"/>
              <a:t> in the Indian state of </a:t>
            </a:r>
            <a:r>
              <a:rPr lang="en-US" b="1" dirty="0"/>
              <a:t>Jharkhand</a:t>
            </a:r>
            <a:r>
              <a:rPr lang="en-US" dirty="0"/>
              <a:t>.</a:t>
            </a:r>
          </a:p>
          <a:p>
            <a:r>
              <a:rPr lang="en-US" dirty="0"/>
              <a:t>The </a:t>
            </a:r>
            <a:r>
              <a:rPr lang="en-US" dirty="0" err="1"/>
              <a:t>Dassam</a:t>
            </a:r>
            <a:r>
              <a:rPr lang="en-US" dirty="0"/>
              <a:t> Falls is a </a:t>
            </a:r>
            <a:r>
              <a:rPr lang="en-US" b="1" dirty="0"/>
              <a:t>natural cascade across the </a:t>
            </a:r>
            <a:r>
              <a:rPr lang="en-US" b="1" dirty="0" err="1"/>
              <a:t>Kanchi</a:t>
            </a:r>
            <a:r>
              <a:rPr lang="en-US" b="1" dirty="0"/>
              <a:t> River</a:t>
            </a:r>
            <a:r>
              <a:rPr lang="en-US" dirty="0"/>
              <a:t>, a tributary of the Subarnarekha River. The water falls from a </a:t>
            </a:r>
            <a:r>
              <a:rPr lang="en-US" b="1" dirty="0"/>
              <a:t>height of 44 </a:t>
            </a:r>
            <a:r>
              <a:rPr lang="en-US" b="1" dirty="0" err="1" smtClean="0"/>
              <a:t>metres</a:t>
            </a:r>
            <a:r>
              <a:rPr lang="en-US" dirty="0" smtClean="0"/>
              <a:t>.</a:t>
            </a:r>
            <a:r>
              <a:rPr lang="en-US" dirty="0"/>
              <a:t> The sound of water echoes all around the place. </a:t>
            </a:r>
            <a:r>
              <a:rPr lang="en-US" dirty="0" err="1"/>
              <a:t>Dassam</a:t>
            </a:r>
            <a:r>
              <a:rPr lang="en-US" dirty="0"/>
              <a:t> Falls at one of the edges of the Ranchi plateau is one of the many scarp falls in the region.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4414187"/>
            <a:ext cx="3267075" cy="22221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4202" y="1368834"/>
            <a:ext cx="2156269" cy="2877583"/>
          </a:xfrm>
          <a:prstGeom prst="rect">
            <a:avLst/>
          </a:prstGeom>
        </p:spPr>
      </p:pic>
    </p:spTree>
    <p:extLst>
      <p:ext uri="{BB962C8B-B14F-4D97-AF65-F5344CB8AC3E}">
        <p14:creationId xmlns:p14="http://schemas.microsoft.com/office/powerpoint/2010/main" val="2685580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Massanjore</a:t>
            </a:r>
            <a:r>
              <a:rPr lang="en-US" dirty="0"/>
              <a:t> Dam</a:t>
            </a:r>
          </a:p>
        </p:txBody>
      </p:sp>
      <p:sp>
        <p:nvSpPr>
          <p:cNvPr id="3" name="Content Placeholder 2"/>
          <p:cNvSpPr>
            <a:spLocks noGrp="1"/>
          </p:cNvSpPr>
          <p:nvPr>
            <p:ph idx="1"/>
          </p:nvPr>
        </p:nvSpPr>
        <p:spPr>
          <a:xfrm>
            <a:off x="304800" y="1371600"/>
            <a:ext cx="4724400" cy="5562600"/>
          </a:xfrm>
        </p:spPr>
        <p:txBody>
          <a:bodyPr>
            <a:normAutofit fontScale="62500" lnSpcReduction="20000"/>
          </a:bodyPr>
          <a:lstStyle/>
          <a:p>
            <a:r>
              <a:rPr lang="en-US" b="1" dirty="0" err="1"/>
              <a:t>Massanjore</a:t>
            </a:r>
            <a:r>
              <a:rPr lang="en-US" b="1" dirty="0"/>
              <a:t> Dam </a:t>
            </a:r>
            <a:r>
              <a:rPr lang="en-US" dirty="0"/>
              <a:t>is a </a:t>
            </a:r>
            <a:r>
              <a:rPr lang="en-US" b="1" dirty="0"/>
              <a:t>hydropower generating dam </a:t>
            </a:r>
            <a:r>
              <a:rPr lang="en-US" dirty="0"/>
              <a:t>over the </a:t>
            </a:r>
            <a:r>
              <a:rPr lang="en-US" b="1" dirty="0" err="1" smtClean="0"/>
              <a:t>Mayurakshi</a:t>
            </a:r>
            <a:r>
              <a:rPr lang="en-US" b="1" dirty="0" smtClean="0"/>
              <a:t> River</a:t>
            </a:r>
            <a:r>
              <a:rPr lang="en-US" dirty="0" smtClean="0"/>
              <a:t> </a:t>
            </a:r>
            <a:r>
              <a:rPr lang="en-US" dirty="0"/>
              <a:t>located at </a:t>
            </a:r>
            <a:r>
              <a:rPr lang="en-US" dirty="0" err="1"/>
              <a:t>Massanjore</a:t>
            </a:r>
            <a:r>
              <a:rPr lang="en-US" dirty="0"/>
              <a:t> near </a:t>
            </a:r>
            <a:r>
              <a:rPr lang="en-US" b="1" dirty="0" err="1"/>
              <a:t>Dumka</a:t>
            </a:r>
            <a:r>
              <a:rPr lang="en-US" b="1" dirty="0"/>
              <a:t> in the state of Jharkhand</a:t>
            </a:r>
            <a:r>
              <a:rPr lang="en-US" dirty="0"/>
              <a:t>, India. The </a:t>
            </a:r>
            <a:r>
              <a:rPr lang="en-US" dirty="0" err="1"/>
              <a:t>Massanjore</a:t>
            </a:r>
            <a:r>
              <a:rPr lang="en-US" dirty="0"/>
              <a:t> </a:t>
            </a:r>
            <a:r>
              <a:rPr lang="en-US" dirty="0" smtClean="0"/>
              <a:t>dam, </a:t>
            </a:r>
            <a:r>
              <a:rPr lang="en-US" dirty="0"/>
              <a:t>across the </a:t>
            </a:r>
            <a:r>
              <a:rPr lang="en-US" dirty="0" err="1"/>
              <a:t>Mayurakshi</a:t>
            </a:r>
            <a:r>
              <a:rPr lang="en-US" dirty="0"/>
              <a:t>, was commissioned in </a:t>
            </a:r>
            <a:r>
              <a:rPr lang="en-US" b="1" dirty="0"/>
              <a:t>1955</a:t>
            </a:r>
            <a:r>
              <a:rPr lang="en-US" dirty="0"/>
              <a:t>. It was </a:t>
            </a:r>
            <a:r>
              <a:rPr lang="en-US" b="1" dirty="0"/>
              <a:t>formally inaugurated </a:t>
            </a:r>
            <a:r>
              <a:rPr lang="en-US" dirty="0"/>
              <a:t>by </a:t>
            </a:r>
            <a:r>
              <a:rPr lang="en-US" b="1" dirty="0"/>
              <a:t>Lester B. Pearson, Foreign Minister of Canada</a:t>
            </a:r>
            <a:r>
              <a:rPr lang="en-US" dirty="0"/>
              <a:t>. The </a:t>
            </a:r>
            <a:r>
              <a:rPr lang="en-US" dirty="0" err="1"/>
              <a:t>Mayurakshi</a:t>
            </a:r>
            <a:r>
              <a:rPr lang="en-US" dirty="0"/>
              <a:t> River at the dam site has a catchment area of 1869 sq.km</a:t>
            </a:r>
          </a:p>
          <a:p>
            <a:r>
              <a:rPr lang="en-US" dirty="0" smtClean="0"/>
              <a:t>It </a:t>
            </a:r>
            <a:r>
              <a:rPr lang="en-US" dirty="0"/>
              <a:t>is </a:t>
            </a:r>
            <a:r>
              <a:rPr lang="en-US" b="1" dirty="0"/>
              <a:t>47.25 m high </a:t>
            </a:r>
            <a:r>
              <a:rPr lang="en-US" dirty="0"/>
              <a:t>from its base and is </a:t>
            </a:r>
            <a:r>
              <a:rPr lang="en-US" b="1" dirty="0"/>
              <a:t>661.58 m long</a:t>
            </a:r>
            <a:r>
              <a:rPr lang="en-US" dirty="0"/>
              <a:t>. The reservoir has an area of 67.4 square </a:t>
            </a:r>
            <a:r>
              <a:rPr lang="en-US" dirty="0" err="1"/>
              <a:t>kilometres</a:t>
            </a:r>
            <a:r>
              <a:rPr lang="en-US" dirty="0"/>
              <a:t> when full and has a </a:t>
            </a:r>
            <a:r>
              <a:rPr lang="en-US" b="1" dirty="0"/>
              <a:t>storage capacity of 620,000,000</a:t>
            </a:r>
            <a:r>
              <a:rPr lang="en-US" dirty="0"/>
              <a:t> cubic </a:t>
            </a:r>
            <a:r>
              <a:rPr lang="en-US" dirty="0" err="1"/>
              <a:t>metres</a:t>
            </a:r>
            <a:r>
              <a:rPr lang="en-US" dirty="0"/>
              <a:t>. The length of the overflow section is 225.60 m and is controlled by 21 bays, each 9.144 m wide. The design discharge is 4.446 </a:t>
            </a:r>
            <a:r>
              <a:rPr lang="en-US" dirty="0" err="1"/>
              <a:t>cumecs</a:t>
            </a:r>
            <a:r>
              <a:rPr lang="en-US" dirty="0"/>
              <a:t>. The full reservoir level is 121.34 m and the flood level is 122.56 m. It cost </a:t>
            </a:r>
            <a:r>
              <a:rPr lang="en-US" dirty="0" err="1"/>
              <a:t>Rs</a:t>
            </a:r>
            <a:r>
              <a:rPr lang="en-US" dirty="0"/>
              <a:t>. 16.10 crore.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4137647"/>
            <a:ext cx="3124200" cy="23455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219200"/>
            <a:ext cx="3810000" cy="2854036"/>
          </a:xfrm>
          <a:prstGeom prst="rect">
            <a:avLst/>
          </a:prstGeom>
        </p:spPr>
      </p:pic>
    </p:spTree>
    <p:extLst>
      <p:ext uri="{BB962C8B-B14F-4D97-AF65-F5344CB8AC3E}">
        <p14:creationId xmlns:p14="http://schemas.microsoft.com/office/powerpoint/2010/main" val="1890025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Deoghar</a:t>
            </a:r>
            <a:endParaRPr lang="en-US" dirty="0"/>
          </a:p>
        </p:txBody>
      </p:sp>
      <p:sp>
        <p:nvSpPr>
          <p:cNvPr id="3" name="Content Placeholder 2"/>
          <p:cNvSpPr>
            <a:spLocks noGrp="1"/>
          </p:cNvSpPr>
          <p:nvPr>
            <p:ph idx="1"/>
          </p:nvPr>
        </p:nvSpPr>
        <p:spPr>
          <a:xfrm>
            <a:off x="228600" y="1271321"/>
            <a:ext cx="4724400" cy="5334000"/>
          </a:xfrm>
        </p:spPr>
        <p:txBody>
          <a:bodyPr>
            <a:normAutofit fontScale="70000" lnSpcReduction="20000"/>
          </a:bodyPr>
          <a:lstStyle/>
          <a:p>
            <a:r>
              <a:rPr lang="en-US" b="1" dirty="0" err="1"/>
              <a:t>Deoghar</a:t>
            </a:r>
            <a:r>
              <a:rPr lang="en-US" dirty="0"/>
              <a:t> (pronounced </a:t>
            </a:r>
            <a:r>
              <a:rPr lang="en-US" b="1" dirty="0" err="1"/>
              <a:t>Devaghar</a:t>
            </a:r>
            <a:r>
              <a:rPr lang="en-US" dirty="0"/>
              <a:t>) is a holy sacred place of </a:t>
            </a:r>
            <a:r>
              <a:rPr lang="en-US" b="1" dirty="0" smtClean="0"/>
              <a:t>Hinduism, </a:t>
            </a:r>
            <a:r>
              <a:rPr lang="en-US" dirty="0" smtClean="0"/>
              <a:t>located in </a:t>
            </a:r>
            <a:r>
              <a:rPr lang="en-US" b="1" dirty="0" smtClean="0"/>
              <a:t>Jharkhand</a:t>
            </a:r>
            <a:r>
              <a:rPr lang="en-US" dirty="0" smtClean="0"/>
              <a:t>. </a:t>
            </a:r>
            <a:r>
              <a:rPr lang="en-US" dirty="0"/>
              <a:t>The sacred temples of the city make this place for pilgrimage and tourist. Also, the city has archaeological and historical value. </a:t>
            </a:r>
            <a:r>
              <a:rPr lang="en-US" b="1" dirty="0"/>
              <a:t>Ancient Indian books and scripts state the age of the city is Vedic or before Vedic period</a:t>
            </a:r>
            <a:r>
              <a:rPr lang="en-US" dirty="0"/>
              <a:t>.</a:t>
            </a:r>
          </a:p>
          <a:p>
            <a:r>
              <a:rPr lang="en-US" dirty="0" err="1"/>
              <a:t>Deoghar</a:t>
            </a:r>
            <a:r>
              <a:rPr lang="en-US" dirty="0"/>
              <a:t> is a Hindi word and the literal meaning of ‘</a:t>
            </a:r>
            <a:r>
              <a:rPr lang="en-US" dirty="0" err="1"/>
              <a:t>Deoghar</a:t>
            </a:r>
            <a:r>
              <a:rPr lang="en-US" dirty="0"/>
              <a:t>’ is abode (‘</a:t>
            </a:r>
            <a:r>
              <a:rPr lang="en-US" dirty="0" err="1"/>
              <a:t>ghar</a:t>
            </a:r>
            <a:r>
              <a:rPr lang="en-US" dirty="0"/>
              <a:t>’) of the Gods and Goddesses (‘dev’). </a:t>
            </a:r>
            <a:r>
              <a:rPr lang="en-US" b="1" dirty="0" err="1"/>
              <a:t>Deoghar</a:t>
            </a:r>
            <a:r>
              <a:rPr lang="en-US" b="1" dirty="0"/>
              <a:t> is a place of worship for Lord Shiva</a:t>
            </a:r>
            <a:r>
              <a:rPr lang="en-US" dirty="0"/>
              <a:t>, in the month of Shravan many devotee takes ganga </a:t>
            </a:r>
            <a:r>
              <a:rPr lang="en-US" dirty="0" err="1"/>
              <a:t>jal</a:t>
            </a:r>
            <a:r>
              <a:rPr lang="en-US" dirty="0"/>
              <a:t> from </a:t>
            </a:r>
            <a:r>
              <a:rPr lang="en-US" dirty="0" err="1"/>
              <a:t>Sultanganj</a:t>
            </a:r>
            <a:r>
              <a:rPr lang="en-US" dirty="0"/>
              <a:t> to </a:t>
            </a:r>
            <a:r>
              <a:rPr lang="en-US" dirty="0" err="1"/>
              <a:t>Deoghar</a:t>
            </a:r>
            <a:r>
              <a:rPr lang="en-US" dirty="0"/>
              <a:t> for worship and they get the desired wish of their life.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114800"/>
            <a:ext cx="3962400" cy="26185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295400"/>
            <a:ext cx="3962400" cy="2642921"/>
          </a:xfrm>
          <a:prstGeom prst="rect">
            <a:avLst/>
          </a:prstGeom>
        </p:spPr>
      </p:pic>
    </p:spTree>
    <p:extLst>
      <p:ext uri="{BB962C8B-B14F-4D97-AF65-F5344CB8AC3E}">
        <p14:creationId xmlns:p14="http://schemas.microsoft.com/office/powerpoint/2010/main" val="372520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1"/>
            <a:ext cx="8229600" cy="3886199"/>
          </a:xfrm>
        </p:spPr>
        <p:txBody>
          <a:bodyPr>
            <a:normAutofit fontScale="92500"/>
          </a:bodyPr>
          <a:lstStyle/>
          <a:p>
            <a:pPr marL="0" indent="0">
              <a:buNone/>
            </a:pPr>
            <a:r>
              <a:rPr lang="en-US" dirty="0"/>
              <a:t>Each year </a:t>
            </a:r>
            <a:r>
              <a:rPr lang="en-US" b="1" dirty="0"/>
              <a:t>between July and August </a:t>
            </a:r>
            <a:r>
              <a:rPr lang="en-US" dirty="0"/>
              <a:t>(on the eve of the month of </a:t>
            </a:r>
            <a:r>
              <a:rPr lang="en-US" dirty="0" err="1"/>
              <a:t>Shrawan</a:t>
            </a:r>
            <a:r>
              <a:rPr lang="en-US" dirty="0"/>
              <a:t>) in </a:t>
            </a:r>
            <a:r>
              <a:rPr lang="en-US" dirty="0" err="1"/>
              <a:t>Deoghar</a:t>
            </a:r>
            <a:r>
              <a:rPr lang="en-US" dirty="0"/>
              <a:t> </a:t>
            </a:r>
            <a:r>
              <a:rPr lang="en-US" dirty="0" err="1"/>
              <a:t>Yatra</a:t>
            </a:r>
            <a:r>
              <a:rPr lang="en-US" dirty="0"/>
              <a:t>, </a:t>
            </a:r>
            <a:r>
              <a:rPr lang="en-US" b="1" dirty="0"/>
              <a:t>about 7 to 8 million devotees </a:t>
            </a:r>
            <a:r>
              <a:rPr lang="en-US" dirty="0"/>
              <a:t>come from various part of India bringing </a:t>
            </a:r>
            <a:r>
              <a:rPr lang="en-US" b="1" dirty="0"/>
              <a:t>holy water </a:t>
            </a:r>
            <a:r>
              <a:rPr lang="en-US" dirty="0"/>
              <a:t>from various areas of </a:t>
            </a:r>
            <a:r>
              <a:rPr lang="en-US" b="1" dirty="0"/>
              <a:t>Ganges at </a:t>
            </a:r>
            <a:r>
              <a:rPr lang="en-US" b="1" dirty="0" err="1"/>
              <a:t>Sultanganj</a:t>
            </a:r>
            <a:r>
              <a:rPr lang="en-US" dirty="0"/>
              <a:t>, which is </a:t>
            </a:r>
            <a:r>
              <a:rPr lang="en-US" b="1" dirty="0"/>
              <a:t>almost 108 km from </a:t>
            </a:r>
            <a:r>
              <a:rPr lang="en-US" b="1" dirty="0" err="1"/>
              <a:t>Deoghar</a:t>
            </a:r>
            <a:r>
              <a:rPr lang="en-US" dirty="0"/>
              <a:t>, in order to offer it to Lord Shiva. During that month, a line of people in saffron-dyed clothes stretches over the full 108 km. </a:t>
            </a:r>
            <a:r>
              <a:rPr lang="en-US" b="1" dirty="0"/>
              <a:t>It is the longest </a:t>
            </a:r>
            <a:r>
              <a:rPr lang="en-US" b="1" dirty="0" err="1"/>
              <a:t>Mela</a:t>
            </a:r>
            <a:r>
              <a:rPr lang="en-US" b="1" dirty="0"/>
              <a:t> of Asia</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236" y="3962400"/>
            <a:ext cx="3171825" cy="263505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962400"/>
            <a:ext cx="3171825" cy="2635054"/>
          </a:xfrm>
          <a:prstGeom prst="rect">
            <a:avLst/>
          </a:prstGeom>
        </p:spPr>
      </p:pic>
    </p:spTree>
    <p:extLst>
      <p:ext uri="{BB962C8B-B14F-4D97-AF65-F5344CB8AC3E}">
        <p14:creationId xmlns:p14="http://schemas.microsoft.com/office/powerpoint/2010/main" val="522359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Nalanda</a:t>
            </a:r>
            <a:endParaRPr lang="en-US" dirty="0"/>
          </a:p>
        </p:txBody>
      </p:sp>
      <p:sp>
        <p:nvSpPr>
          <p:cNvPr id="3" name="Content Placeholder 2"/>
          <p:cNvSpPr>
            <a:spLocks noGrp="1"/>
          </p:cNvSpPr>
          <p:nvPr>
            <p:ph idx="1"/>
          </p:nvPr>
        </p:nvSpPr>
        <p:spPr>
          <a:xfrm>
            <a:off x="457200" y="1600200"/>
            <a:ext cx="4114800" cy="4525963"/>
          </a:xfrm>
        </p:spPr>
        <p:txBody>
          <a:bodyPr>
            <a:normAutofit fontScale="77500" lnSpcReduction="20000"/>
          </a:bodyPr>
          <a:lstStyle/>
          <a:p>
            <a:r>
              <a:rPr lang="en-US" dirty="0"/>
              <a:t>The site is located about </a:t>
            </a:r>
            <a:r>
              <a:rPr lang="en-US" b="1" dirty="0"/>
              <a:t>95 </a:t>
            </a:r>
            <a:r>
              <a:rPr lang="en-US" b="1" dirty="0" err="1"/>
              <a:t>kilometres</a:t>
            </a:r>
            <a:r>
              <a:rPr lang="en-US" b="1" dirty="0"/>
              <a:t> southeast of Patna</a:t>
            </a:r>
            <a:r>
              <a:rPr lang="en-US" dirty="0"/>
              <a:t> near the town of </a:t>
            </a:r>
            <a:r>
              <a:rPr lang="en-US" b="1" dirty="0"/>
              <a:t>Bihar Sharif</a:t>
            </a:r>
            <a:r>
              <a:rPr lang="en-US" dirty="0"/>
              <a:t>, and was a </a:t>
            </a:r>
            <a:r>
              <a:rPr lang="en-US" dirty="0" err="1"/>
              <a:t>centre</a:t>
            </a:r>
            <a:r>
              <a:rPr lang="en-US" dirty="0"/>
              <a:t> of learning from the fifth century CE to1200 CE. It is a </a:t>
            </a:r>
            <a:r>
              <a:rPr lang="en-US" b="1" dirty="0"/>
              <a:t>UNESCO World Heritage </a:t>
            </a:r>
            <a:r>
              <a:rPr lang="en-US" b="1" dirty="0" smtClean="0"/>
              <a:t>Site.</a:t>
            </a:r>
            <a:endParaRPr lang="en-US" b="1" dirty="0"/>
          </a:p>
          <a:p>
            <a:r>
              <a:rPr lang="en-US" dirty="0"/>
              <a:t>It was not only a </a:t>
            </a:r>
            <a:r>
              <a:rPr lang="en-US" dirty="0" err="1"/>
              <a:t>buddhist</a:t>
            </a:r>
            <a:r>
              <a:rPr lang="en-US" dirty="0"/>
              <a:t> </a:t>
            </a:r>
            <a:r>
              <a:rPr lang="en-US" dirty="0" err="1"/>
              <a:t>monastry</a:t>
            </a:r>
            <a:r>
              <a:rPr lang="en-US" dirty="0"/>
              <a:t>, but also a university. It was recorded that it had students form Tibet, china, </a:t>
            </a:r>
            <a:r>
              <a:rPr lang="en-US" dirty="0" err="1"/>
              <a:t>korea</a:t>
            </a:r>
            <a:r>
              <a:rPr lang="en-US" dirty="0"/>
              <a:t> and central Asia.</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944" y="3657600"/>
            <a:ext cx="3821652" cy="28662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552" y="1219200"/>
            <a:ext cx="3354044" cy="2259787"/>
          </a:xfrm>
          <a:prstGeom prst="rect">
            <a:avLst/>
          </a:prstGeom>
        </p:spPr>
      </p:pic>
    </p:spTree>
    <p:extLst>
      <p:ext uri="{BB962C8B-B14F-4D97-AF65-F5344CB8AC3E}">
        <p14:creationId xmlns:p14="http://schemas.microsoft.com/office/powerpoint/2010/main" val="1686530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Chhinnamasta</a:t>
            </a:r>
            <a:r>
              <a:rPr lang="en-US" dirty="0"/>
              <a:t> Temple</a:t>
            </a:r>
          </a:p>
        </p:txBody>
      </p:sp>
      <p:sp>
        <p:nvSpPr>
          <p:cNvPr id="3" name="Content Placeholder 2"/>
          <p:cNvSpPr>
            <a:spLocks noGrp="1"/>
          </p:cNvSpPr>
          <p:nvPr>
            <p:ph idx="1"/>
          </p:nvPr>
        </p:nvSpPr>
        <p:spPr>
          <a:xfrm>
            <a:off x="457200" y="1600200"/>
            <a:ext cx="4800600" cy="5257800"/>
          </a:xfrm>
        </p:spPr>
        <p:txBody>
          <a:bodyPr>
            <a:normAutofit fontScale="62500" lnSpcReduction="20000"/>
          </a:bodyPr>
          <a:lstStyle/>
          <a:p>
            <a:r>
              <a:rPr lang="en-US" b="1" dirty="0" err="1"/>
              <a:t>Chhinnamastika</a:t>
            </a:r>
            <a:r>
              <a:rPr lang="en-US" b="1" dirty="0"/>
              <a:t> Temple</a:t>
            </a:r>
            <a:r>
              <a:rPr lang="en-US" dirty="0"/>
              <a:t> dedicated to </a:t>
            </a:r>
            <a:r>
              <a:rPr lang="en-US" b="1" dirty="0"/>
              <a:t>Goddess </a:t>
            </a:r>
            <a:r>
              <a:rPr lang="en-US" b="1" dirty="0" err="1"/>
              <a:t>Chinnamasta</a:t>
            </a:r>
            <a:r>
              <a:rPr lang="en-US" dirty="0"/>
              <a:t> is a Hindu pilgrimage </a:t>
            </a:r>
            <a:r>
              <a:rPr lang="en-US" dirty="0" err="1"/>
              <a:t>centre</a:t>
            </a:r>
            <a:r>
              <a:rPr lang="en-US" dirty="0"/>
              <a:t> and located in </a:t>
            </a:r>
            <a:r>
              <a:rPr lang="en-US" dirty="0" err="1"/>
              <a:t>Rajrappa</a:t>
            </a:r>
            <a:r>
              <a:rPr lang="en-US" dirty="0"/>
              <a:t>, </a:t>
            </a:r>
            <a:r>
              <a:rPr lang="en-US" b="1" dirty="0"/>
              <a:t>in </a:t>
            </a:r>
            <a:r>
              <a:rPr lang="en-US" b="1" dirty="0" err="1"/>
              <a:t>Ramgarh</a:t>
            </a:r>
            <a:r>
              <a:rPr lang="en-US" b="1" dirty="0"/>
              <a:t> district of Jharkhand</a:t>
            </a:r>
            <a:r>
              <a:rPr lang="en-US" dirty="0"/>
              <a:t>, </a:t>
            </a:r>
            <a:r>
              <a:rPr lang="en-US" dirty="0" err="1"/>
              <a:t>India.The</a:t>
            </a:r>
            <a:r>
              <a:rPr lang="en-US" dirty="0"/>
              <a:t> place attracts devotees from all parts of Bihar, Jharkhand and West Bengal.</a:t>
            </a:r>
          </a:p>
          <a:p>
            <a:r>
              <a:rPr lang="en-US" dirty="0"/>
              <a:t>The main attraction of the </a:t>
            </a:r>
            <a:r>
              <a:rPr lang="en-US" dirty="0" err="1"/>
              <a:t>Chhinnamasta</a:t>
            </a:r>
            <a:r>
              <a:rPr lang="en-US" dirty="0"/>
              <a:t> (also known as </a:t>
            </a:r>
            <a:r>
              <a:rPr lang="en-US" dirty="0" err="1"/>
              <a:t>Chinnamastika</a:t>
            </a:r>
            <a:r>
              <a:rPr lang="en-US" dirty="0"/>
              <a:t>) temple is the headless deity of </a:t>
            </a:r>
            <a:r>
              <a:rPr lang="en-US" b="1" dirty="0"/>
              <a:t>Goddess </a:t>
            </a:r>
            <a:r>
              <a:rPr lang="en-US" b="1" dirty="0" err="1"/>
              <a:t>Chinnamasta</a:t>
            </a:r>
            <a:r>
              <a:rPr lang="en-US" b="1" dirty="0"/>
              <a:t> </a:t>
            </a:r>
            <a:r>
              <a:rPr lang="en-US" dirty="0"/>
              <a:t>which stands on the body of Kamadeva and Rati in the lotus bed. </a:t>
            </a:r>
            <a:r>
              <a:rPr lang="en-US" b="1" dirty="0"/>
              <a:t>The </a:t>
            </a:r>
            <a:r>
              <a:rPr lang="en-US" b="1" dirty="0" err="1"/>
              <a:t>Chhinnamasta</a:t>
            </a:r>
            <a:r>
              <a:rPr lang="en-US" b="1" dirty="0"/>
              <a:t> temple is popular for its </a:t>
            </a:r>
            <a:r>
              <a:rPr lang="en-US" b="1" dirty="0" err="1"/>
              <a:t>Tantrik</a:t>
            </a:r>
            <a:r>
              <a:rPr lang="en-US" b="1" dirty="0"/>
              <a:t> style of architectural design</a:t>
            </a:r>
            <a:r>
              <a:rPr lang="en-US" dirty="0"/>
              <a:t>. Apart from the main temple, there are ten temples of various gods and goddesses such as the Surya (Sun God), Hanuman and Lord Shiva.</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563" y="4239491"/>
            <a:ext cx="2498882" cy="253249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3409" y="1329526"/>
            <a:ext cx="3517191" cy="2637893"/>
          </a:xfrm>
          <a:prstGeom prst="rect">
            <a:avLst/>
          </a:prstGeom>
        </p:spPr>
      </p:pic>
    </p:spTree>
    <p:extLst>
      <p:ext uri="{BB962C8B-B14F-4D97-AF65-F5344CB8AC3E}">
        <p14:creationId xmlns:p14="http://schemas.microsoft.com/office/powerpoint/2010/main" val="2790860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4953000" cy="5592763"/>
          </a:xfrm>
        </p:spPr>
        <p:txBody>
          <a:bodyPr>
            <a:normAutofit fontScale="92500" lnSpcReduction="10000"/>
          </a:bodyPr>
          <a:lstStyle/>
          <a:p>
            <a:pPr marL="0" indent="0">
              <a:buNone/>
            </a:pPr>
            <a:r>
              <a:rPr lang="en-US" dirty="0"/>
              <a:t>The temple enshrines the </a:t>
            </a:r>
            <a:r>
              <a:rPr lang="en-US" b="1" dirty="0"/>
              <a:t>Goddess </a:t>
            </a:r>
            <a:r>
              <a:rPr lang="en-US" b="1" dirty="0" err="1"/>
              <a:t>Chinnamasta</a:t>
            </a:r>
            <a:r>
              <a:rPr lang="en-US" b="1" dirty="0"/>
              <a:t> (the beheaded Goddess Kali), </a:t>
            </a:r>
            <a:r>
              <a:rPr lang="en-US" dirty="0"/>
              <a:t>one of the ten forms of the Goddess </a:t>
            </a:r>
            <a:r>
              <a:rPr lang="en-US" dirty="0" err="1"/>
              <a:t>Durga</a:t>
            </a:r>
            <a:r>
              <a:rPr lang="en-US" dirty="0"/>
              <a:t>. The statue shows the goddess holding her own head in her left hand and her head drinking the blood oozing out of her neck. The headless idol of Goddess </a:t>
            </a:r>
            <a:r>
              <a:rPr lang="en-US" dirty="0" err="1"/>
              <a:t>Chhinnamastika</a:t>
            </a:r>
            <a:r>
              <a:rPr lang="en-US" dirty="0"/>
              <a:t> stands on the body of </a:t>
            </a:r>
            <a:r>
              <a:rPr lang="en-US" dirty="0" err="1"/>
              <a:t>Kamdeo</a:t>
            </a:r>
            <a:r>
              <a:rPr lang="en-US" dirty="0"/>
              <a:t> and Rati in Lotus bed.</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4422" y="1814945"/>
            <a:ext cx="3322595" cy="3352800"/>
          </a:xfrm>
          <a:prstGeom prst="rect">
            <a:avLst/>
          </a:prstGeom>
        </p:spPr>
      </p:pic>
    </p:spTree>
    <p:extLst>
      <p:ext uri="{BB962C8B-B14F-4D97-AF65-F5344CB8AC3E}">
        <p14:creationId xmlns:p14="http://schemas.microsoft.com/office/powerpoint/2010/main" val="1680204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Places of Interest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3935387"/>
            <a:ext cx="3922776" cy="26566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524000"/>
            <a:ext cx="4038600" cy="2688194"/>
          </a:xfrm>
          <a:prstGeom prst="rect">
            <a:avLst/>
          </a:prstGeom>
        </p:spPr>
      </p:pic>
      <p:sp>
        <p:nvSpPr>
          <p:cNvPr id="10" name="TextBox 9"/>
          <p:cNvSpPr txBox="1"/>
          <p:nvPr/>
        </p:nvSpPr>
        <p:spPr>
          <a:xfrm>
            <a:off x="4876800" y="1600200"/>
            <a:ext cx="3886200" cy="1754326"/>
          </a:xfrm>
          <a:prstGeom prst="rect">
            <a:avLst/>
          </a:prstGeom>
          <a:noFill/>
        </p:spPr>
        <p:txBody>
          <a:bodyPr wrap="square" rtlCol="0">
            <a:spAutoFit/>
          </a:bodyPr>
          <a:lstStyle/>
          <a:p>
            <a:r>
              <a:rPr lang="en-US" b="1" dirty="0"/>
              <a:t>Mahatma Gandhi </a:t>
            </a:r>
            <a:r>
              <a:rPr lang="en-US" b="1" dirty="0" err="1"/>
              <a:t>Setu</a:t>
            </a:r>
            <a:r>
              <a:rPr lang="en-US" b="1" dirty="0"/>
              <a:t> </a:t>
            </a:r>
            <a:r>
              <a:rPr lang="en-US" dirty="0"/>
              <a:t>is a bridge over the river Ganges in Bihar, India, connecting Patna in the south to </a:t>
            </a:r>
            <a:r>
              <a:rPr lang="en-US" dirty="0" err="1"/>
              <a:t>Hajipur</a:t>
            </a:r>
            <a:r>
              <a:rPr lang="en-US" dirty="0"/>
              <a:t> in the north. Its length is 5,750 </a:t>
            </a:r>
            <a:r>
              <a:rPr lang="en-US" dirty="0" err="1"/>
              <a:t>metres</a:t>
            </a:r>
            <a:r>
              <a:rPr lang="en-US" dirty="0"/>
              <a:t> and it is the third-longest river bridge in India.</a:t>
            </a:r>
          </a:p>
        </p:txBody>
      </p:sp>
      <p:sp>
        <p:nvSpPr>
          <p:cNvPr id="11" name="TextBox 10"/>
          <p:cNvSpPr txBox="1"/>
          <p:nvPr/>
        </p:nvSpPr>
        <p:spPr>
          <a:xfrm>
            <a:off x="685800" y="4572000"/>
            <a:ext cx="3657600" cy="1754326"/>
          </a:xfrm>
          <a:prstGeom prst="rect">
            <a:avLst/>
          </a:prstGeom>
          <a:noFill/>
        </p:spPr>
        <p:txBody>
          <a:bodyPr wrap="square" rtlCol="0">
            <a:spAutoFit/>
          </a:bodyPr>
          <a:lstStyle/>
          <a:p>
            <a:r>
              <a:rPr lang="en-US" b="1" dirty="0" err="1"/>
              <a:t>Bokaro</a:t>
            </a:r>
            <a:r>
              <a:rPr lang="en-US" b="1" dirty="0"/>
              <a:t> Steel City</a:t>
            </a:r>
            <a:r>
              <a:rPr lang="en-US" dirty="0"/>
              <a:t> Or simply </a:t>
            </a:r>
            <a:r>
              <a:rPr lang="en-US" dirty="0" err="1"/>
              <a:t>Bokaro</a:t>
            </a:r>
            <a:r>
              <a:rPr lang="en-US" dirty="0"/>
              <a:t>, is one of the planned cities of India and also an urban </a:t>
            </a:r>
            <a:r>
              <a:rPr lang="en-US" dirty="0" err="1"/>
              <a:t>aggloromeration</a:t>
            </a:r>
            <a:r>
              <a:rPr lang="en-US" dirty="0"/>
              <a:t>, a major industrial </a:t>
            </a:r>
            <a:r>
              <a:rPr lang="en-US" dirty="0" err="1"/>
              <a:t>centre</a:t>
            </a:r>
            <a:r>
              <a:rPr lang="en-US" dirty="0"/>
              <a:t> and the fourth largest city in the Indian state of </a:t>
            </a:r>
            <a:r>
              <a:rPr lang="en-US" b="1" dirty="0"/>
              <a:t>Jharkhand</a:t>
            </a:r>
            <a:r>
              <a:rPr lang="en-US" dirty="0"/>
              <a:t>.</a:t>
            </a:r>
          </a:p>
        </p:txBody>
      </p:sp>
    </p:spTree>
    <p:extLst>
      <p:ext uri="{BB962C8B-B14F-4D97-AF65-F5344CB8AC3E}">
        <p14:creationId xmlns:p14="http://schemas.microsoft.com/office/powerpoint/2010/main" val="2070717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036" y="3505200"/>
            <a:ext cx="4445064" cy="31146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398273"/>
            <a:ext cx="4203190" cy="2802127"/>
          </a:xfrm>
          <a:prstGeom prst="rect">
            <a:avLst/>
          </a:prstGeom>
        </p:spPr>
      </p:pic>
      <p:sp>
        <p:nvSpPr>
          <p:cNvPr id="6" name="TextBox 5"/>
          <p:cNvSpPr txBox="1"/>
          <p:nvPr/>
        </p:nvSpPr>
        <p:spPr>
          <a:xfrm>
            <a:off x="4876800" y="533400"/>
            <a:ext cx="3924300" cy="2031325"/>
          </a:xfrm>
          <a:prstGeom prst="rect">
            <a:avLst/>
          </a:prstGeom>
          <a:noFill/>
        </p:spPr>
        <p:txBody>
          <a:bodyPr wrap="square" rtlCol="0">
            <a:spAutoFit/>
          </a:bodyPr>
          <a:lstStyle/>
          <a:p>
            <a:r>
              <a:rPr lang="en-US" dirty="0"/>
              <a:t>The </a:t>
            </a:r>
            <a:r>
              <a:rPr lang="en-US" b="1" dirty="0"/>
              <a:t>tomb of Sher Shah Suri </a:t>
            </a:r>
            <a:r>
              <a:rPr lang="en-US" dirty="0"/>
              <a:t>is in the </a:t>
            </a:r>
            <a:r>
              <a:rPr lang="en-US" dirty="0" err="1"/>
              <a:t>Sasaram</a:t>
            </a:r>
            <a:r>
              <a:rPr lang="en-US" dirty="0"/>
              <a:t> town of </a:t>
            </a:r>
            <a:r>
              <a:rPr lang="en-US" b="1" dirty="0"/>
              <a:t>Bihar </a:t>
            </a:r>
            <a:r>
              <a:rPr lang="en-US" dirty="0"/>
              <a:t>state, India. The tomb was built in memory of Emperor Sher Shah Suri, a </a:t>
            </a:r>
            <a:r>
              <a:rPr lang="en-US" dirty="0" err="1"/>
              <a:t>Pathan</a:t>
            </a:r>
            <a:r>
              <a:rPr lang="en-US" dirty="0"/>
              <a:t> from Bihar who defeated the Mughal Empire and founded the Suri Empire in northern India.</a:t>
            </a:r>
          </a:p>
        </p:txBody>
      </p:sp>
      <p:sp>
        <p:nvSpPr>
          <p:cNvPr id="8" name="TextBox 7"/>
          <p:cNvSpPr txBox="1"/>
          <p:nvPr/>
        </p:nvSpPr>
        <p:spPr>
          <a:xfrm>
            <a:off x="609600" y="3505200"/>
            <a:ext cx="3200400" cy="2031325"/>
          </a:xfrm>
          <a:prstGeom prst="rect">
            <a:avLst/>
          </a:prstGeom>
          <a:noFill/>
        </p:spPr>
        <p:txBody>
          <a:bodyPr wrap="square" rtlCol="0">
            <a:spAutoFit/>
          </a:bodyPr>
          <a:lstStyle/>
          <a:p>
            <a:r>
              <a:rPr lang="en-US" b="1" dirty="0"/>
              <a:t>Valmiki National Park, Tiger Reserve and Wildlife Sanctuary </a:t>
            </a:r>
            <a:r>
              <a:rPr lang="en-US" dirty="0"/>
              <a:t>is located at the India-Nepal border in the West </a:t>
            </a:r>
            <a:r>
              <a:rPr lang="en-US" dirty="0" err="1"/>
              <a:t>Champaran</a:t>
            </a:r>
            <a:r>
              <a:rPr lang="en-US" dirty="0"/>
              <a:t> district of </a:t>
            </a:r>
            <a:r>
              <a:rPr lang="en-US" b="1" dirty="0"/>
              <a:t>Bihar,</a:t>
            </a:r>
            <a:r>
              <a:rPr lang="en-US" dirty="0"/>
              <a:t> India on the bank of river </a:t>
            </a:r>
            <a:r>
              <a:rPr lang="en-US" dirty="0" err="1"/>
              <a:t>Gandak</a:t>
            </a:r>
            <a:r>
              <a:rPr lang="en-US" dirty="0"/>
              <a:t>. It is the only National park in Bihar.</a:t>
            </a:r>
          </a:p>
        </p:txBody>
      </p:sp>
    </p:spTree>
    <p:extLst>
      <p:ext uri="{BB962C8B-B14F-4D97-AF65-F5344CB8AC3E}">
        <p14:creationId xmlns:p14="http://schemas.microsoft.com/office/powerpoint/2010/main" val="765172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81000"/>
            <a:ext cx="7696200" cy="21439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572000"/>
            <a:ext cx="3397250" cy="2038350"/>
          </a:xfrm>
          <a:prstGeom prst="rect">
            <a:avLst/>
          </a:prstGeom>
        </p:spPr>
      </p:pic>
      <p:sp>
        <p:nvSpPr>
          <p:cNvPr id="6" name="TextBox 5"/>
          <p:cNvSpPr txBox="1"/>
          <p:nvPr/>
        </p:nvSpPr>
        <p:spPr>
          <a:xfrm>
            <a:off x="609600" y="2743200"/>
            <a:ext cx="7696200" cy="1200329"/>
          </a:xfrm>
          <a:prstGeom prst="rect">
            <a:avLst/>
          </a:prstGeom>
          <a:noFill/>
        </p:spPr>
        <p:txBody>
          <a:bodyPr wrap="square" rtlCol="0">
            <a:spAutoFit/>
          </a:bodyPr>
          <a:lstStyle/>
          <a:p>
            <a:r>
              <a:rPr lang="en-US" b="1" dirty="0" err="1"/>
              <a:t>Munger</a:t>
            </a:r>
            <a:r>
              <a:rPr lang="en-US" dirty="0"/>
              <a:t> is a twin city and a Municipal Corporation situated in the Indian state of </a:t>
            </a:r>
            <a:r>
              <a:rPr lang="en-US" b="1" dirty="0"/>
              <a:t>Bihar</a:t>
            </a:r>
            <a:r>
              <a:rPr lang="en-US" dirty="0" smtClean="0"/>
              <a:t>. </a:t>
            </a:r>
            <a:r>
              <a:rPr lang="en-US" dirty="0" err="1"/>
              <a:t>Munger</a:t>
            </a:r>
            <a:r>
              <a:rPr lang="en-US" dirty="0"/>
              <a:t> is known for its manufacturing of iron articles such as firearms and swords. It is ancient city of Mahabharata legend Karna, the eldest son of </a:t>
            </a:r>
            <a:r>
              <a:rPr lang="en-US" dirty="0" err="1"/>
              <a:t>Kunti</a:t>
            </a:r>
            <a:r>
              <a:rPr lang="en-US" dirty="0"/>
              <a:t> and Sun Lord.</a:t>
            </a:r>
          </a:p>
        </p:txBody>
      </p:sp>
      <p:sp>
        <p:nvSpPr>
          <p:cNvPr id="7" name="TextBox 6"/>
          <p:cNvSpPr txBox="1"/>
          <p:nvPr/>
        </p:nvSpPr>
        <p:spPr>
          <a:xfrm>
            <a:off x="4114800" y="4572000"/>
            <a:ext cx="4724400" cy="1477328"/>
          </a:xfrm>
          <a:prstGeom prst="rect">
            <a:avLst/>
          </a:prstGeom>
          <a:noFill/>
        </p:spPr>
        <p:txBody>
          <a:bodyPr wrap="square" rtlCol="0">
            <a:spAutoFit/>
          </a:bodyPr>
          <a:lstStyle/>
          <a:p>
            <a:r>
              <a:rPr lang="en-US" b="1" dirty="0"/>
              <a:t>Langat Singh College</a:t>
            </a:r>
            <a:r>
              <a:rPr lang="en-US" dirty="0"/>
              <a:t>, commonly known as L. S. College, is a college in </a:t>
            </a:r>
            <a:r>
              <a:rPr lang="en-US" b="1" dirty="0" err="1"/>
              <a:t>Muzaffarpur</a:t>
            </a:r>
            <a:r>
              <a:rPr lang="en-US" b="1" dirty="0"/>
              <a:t>, </a:t>
            </a:r>
            <a:r>
              <a:rPr lang="en-US" dirty="0"/>
              <a:t>in the Indian state of </a:t>
            </a:r>
            <a:r>
              <a:rPr lang="en-US" b="1" dirty="0"/>
              <a:t>Bihar</a:t>
            </a:r>
            <a:r>
              <a:rPr lang="en-US" dirty="0" smtClean="0"/>
              <a:t>. It is also know that </a:t>
            </a:r>
            <a:r>
              <a:rPr lang="en-US" b="1" dirty="0" smtClean="0"/>
              <a:t>Dr. </a:t>
            </a:r>
            <a:r>
              <a:rPr lang="en-US" b="1" dirty="0" err="1" smtClean="0"/>
              <a:t>Rajendra</a:t>
            </a:r>
            <a:r>
              <a:rPr lang="en-US" b="1" dirty="0" smtClean="0"/>
              <a:t> Prasad</a:t>
            </a:r>
            <a:r>
              <a:rPr lang="en-US" dirty="0" smtClean="0"/>
              <a:t>, the first president of India was a faculty member in the department of history.</a:t>
            </a:r>
            <a:endParaRPr lang="en-US" dirty="0"/>
          </a:p>
        </p:txBody>
      </p:sp>
    </p:spTree>
    <p:extLst>
      <p:ext uri="{BB962C8B-B14F-4D97-AF65-F5344CB8AC3E}">
        <p14:creationId xmlns:p14="http://schemas.microsoft.com/office/powerpoint/2010/main" val="180912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229600" cy="6400800"/>
          </a:xfrm>
        </p:spPr>
        <p:txBody>
          <a:bodyPr>
            <a:normAutofit fontScale="77500" lnSpcReduction="20000"/>
          </a:bodyPr>
          <a:lstStyle/>
          <a:p>
            <a:r>
              <a:rPr lang="en-US" dirty="0"/>
              <a:t>It was a magnificent and thrived </a:t>
            </a:r>
            <a:r>
              <a:rPr lang="en-US" dirty="0" err="1"/>
              <a:t>largly</a:t>
            </a:r>
            <a:r>
              <a:rPr lang="en-US" dirty="0"/>
              <a:t> during the </a:t>
            </a:r>
            <a:r>
              <a:rPr lang="en-US" b="1" dirty="0" err="1"/>
              <a:t>gupta</a:t>
            </a:r>
            <a:r>
              <a:rPr lang="en-US" b="1" dirty="0"/>
              <a:t> era</a:t>
            </a:r>
            <a:r>
              <a:rPr lang="en-US" dirty="0"/>
              <a:t>. During the same era it was </a:t>
            </a:r>
            <a:r>
              <a:rPr lang="en-US" b="1" dirty="0"/>
              <a:t>destroyed three times and only reconstructed two times</a:t>
            </a:r>
            <a:r>
              <a:rPr lang="en-US" dirty="0"/>
              <a:t>. It was ransacked and destroyed by the Delhi Sultanate.</a:t>
            </a:r>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a:p>
            <a:r>
              <a:rPr lang="en-US" b="1" dirty="0" smtClean="0"/>
              <a:t>On </a:t>
            </a:r>
            <a:r>
              <a:rPr lang="en-US" b="1" dirty="0"/>
              <a:t>25 November 2010</a:t>
            </a:r>
            <a:r>
              <a:rPr lang="en-US" dirty="0"/>
              <a:t>, the Indian government, through an Act of Parliament, </a:t>
            </a:r>
            <a:r>
              <a:rPr lang="en-US" b="1" dirty="0"/>
              <a:t>resurrected the ancient university through the </a:t>
            </a:r>
            <a:r>
              <a:rPr lang="en-US" b="1" dirty="0" err="1"/>
              <a:t>Nalanda</a:t>
            </a:r>
            <a:r>
              <a:rPr lang="en-US" b="1" dirty="0"/>
              <a:t> University Bill</a:t>
            </a:r>
            <a:r>
              <a:rPr lang="en-US" dirty="0"/>
              <a:t>, and subsequently a </a:t>
            </a:r>
            <a:r>
              <a:rPr lang="en-US" b="1" dirty="0"/>
              <a:t>new </a:t>
            </a:r>
            <a:r>
              <a:rPr lang="en-US" b="1" dirty="0" err="1"/>
              <a:t>Nalanda</a:t>
            </a:r>
            <a:r>
              <a:rPr lang="en-US" b="1" dirty="0"/>
              <a:t> University </a:t>
            </a:r>
            <a:r>
              <a:rPr lang="en-US" dirty="0"/>
              <a:t>was established. It has been designated as an </a:t>
            </a:r>
            <a:r>
              <a:rPr lang="en-US" b="1" dirty="0"/>
              <a:t>"International University of National Importance."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905000"/>
            <a:ext cx="4762500" cy="2253226"/>
          </a:xfrm>
          <a:prstGeom prst="rect">
            <a:avLst/>
          </a:prstGeom>
        </p:spPr>
      </p:pic>
    </p:spTree>
    <p:extLst>
      <p:ext uri="{BB962C8B-B14F-4D97-AF65-F5344CB8AC3E}">
        <p14:creationId xmlns:p14="http://schemas.microsoft.com/office/powerpoint/2010/main" val="4245882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5" y="246929"/>
            <a:ext cx="8229600" cy="1143000"/>
          </a:xfrm>
        </p:spPr>
        <p:txBody>
          <a:bodyPr/>
          <a:lstStyle/>
          <a:p>
            <a:r>
              <a:rPr lang="en-US" dirty="0" smtClean="0"/>
              <a:t>Bodh Gaya</a:t>
            </a:r>
            <a:endParaRPr lang="en-US" dirty="0"/>
          </a:p>
        </p:txBody>
      </p:sp>
      <p:sp>
        <p:nvSpPr>
          <p:cNvPr id="3" name="Content Placeholder 2"/>
          <p:cNvSpPr>
            <a:spLocks noGrp="1"/>
          </p:cNvSpPr>
          <p:nvPr>
            <p:ph idx="1"/>
          </p:nvPr>
        </p:nvSpPr>
        <p:spPr>
          <a:xfrm>
            <a:off x="457200" y="1371600"/>
            <a:ext cx="8229600" cy="4525963"/>
          </a:xfrm>
        </p:spPr>
        <p:txBody>
          <a:bodyPr/>
          <a:lstStyle/>
          <a:p>
            <a:pPr marL="0" indent="0">
              <a:buNone/>
            </a:pPr>
            <a:r>
              <a:rPr lang="en-US" dirty="0"/>
              <a:t>Bodh Gaya is a religious site and place of pilgrimage. It is famous as it is the </a:t>
            </a:r>
            <a:r>
              <a:rPr lang="en-US" dirty="0" smtClean="0"/>
              <a:t>birthplace of </a:t>
            </a:r>
            <a:r>
              <a:rPr lang="en-US" dirty="0" err="1" smtClean="0"/>
              <a:t>buddhism</a:t>
            </a:r>
            <a:r>
              <a:rPr lang="en-US" dirty="0" smtClean="0"/>
              <a:t> and also where </a:t>
            </a:r>
            <a:r>
              <a:rPr lang="en-US" dirty="0"/>
              <a:t>Gautama Buddha is said to have attained Enlightenment under what became known as the Bodhi Tree.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191000"/>
            <a:ext cx="1828800" cy="24359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406" y="4517645"/>
            <a:ext cx="2937919" cy="19801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2364" y="4440381"/>
            <a:ext cx="2743200" cy="2057400"/>
          </a:xfrm>
          <a:prstGeom prst="rect">
            <a:avLst/>
          </a:prstGeom>
        </p:spPr>
      </p:pic>
    </p:spTree>
    <p:extLst>
      <p:ext uri="{BB962C8B-B14F-4D97-AF65-F5344CB8AC3E}">
        <p14:creationId xmlns:p14="http://schemas.microsoft.com/office/powerpoint/2010/main" val="3124918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Bodhi Tree</a:t>
            </a:r>
            <a:endParaRPr lang="en-US" dirty="0"/>
          </a:p>
        </p:txBody>
      </p:sp>
      <p:sp>
        <p:nvSpPr>
          <p:cNvPr id="3" name="Content Placeholder 2"/>
          <p:cNvSpPr>
            <a:spLocks noGrp="1"/>
          </p:cNvSpPr>
          <p:nvPr>
            <p:ph idx="1"/>
          </p:nvPr>
        </p:nvSpPr>
        <p:spPr>
          <a:xfrm>
            <a:off x="457200" y="1600200"/>
            <a:ext cx="4419600" cy="5257800"/>
          </a:xfrm>
        </p:spPr>
        <p:txBody>
          <a:bodyPr>
            <a:normAutofit fontScale="92500" lnSpcReduction="20000"/>
          </a:bodyPr>
          <a:lstStyle/>
          <a:p>
            <a:pPr marL="0" indent="0">
              <a:buNone/>
            </a:pPr>
            <a:r>
              <a:rPr lang="en-US" dirty="0"/>
              <a:t>The </a:t>
            </a:r>
            <a:r>
              <a:rPr lang="en-US" b="1" dirty="0"/>
              <a:t>Bodhi Tree </a:t>
            </a:r>
            <a:r>
              <a:rPr lang="en-US" dirty="0"/>
              <a:t>or Bodhi Fig Tree ("tree of awakening") was a large and </a:t>
            </a:r>
            <a:r>
              <a:rPr lang="en-US" b="1" dirty="0"/>
              <a:t>ancient sacred fig tree, also</a:t>
            </a:r>
            <a:r>
              <a:rPr lang="en-US" dirty="0"/>
              <a:t> called the </a:t>
            </a:r>
            <a:r>
              <a:rPr lang="en-US" b="1" dirty="0"/>
              <a:t>Bo Tree</a:t>
            </a:r>
            <a:r>
              <a:rPr lang="en-US" dirty="0"/>
              <a:t>, located in </a:t>
            </a:r>
            <a:r>
              <a:rPr lang="en-US" b="1" dirty="0"/>
              <a:t>Bodh Gaya, Bihar</a:t>
            </a:r>
            <a:r>
              <a:rPr lang="en-US" dirty="0"/>
              <a:t>, India, under which Siddhartha Gautama, the spiritual teacher who became known as the Buddha, is said to have attained enlightenment or Bodhi circa 500 BCE.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0" y="3920836"/>
            <a:ext cx="3454400" cy="2590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1295400"/>
            <a:ext cx="3389745" cy="2259830"/>
          </a:xfrm>
          <a:prstGeom prst="rect">
            <a:avLst/>
          </a:prstGeom>
        </p:spPr>
      </p:pic>
    </p:spTree>
    <p:extLst>
      <p:ext uri="{BB962C8B-B14F-4D97-AF65-F5344CB8AC3E}">
        <p14:creationId xmlns:p14="http://schemas.microsoft.com/office/powerpoint/2010/main" val="3675682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04801"/>
            <a:ext cx="8229600" cy="4114800"/>
          </a:xfrm>
        </p:spPr>
        <p:txBody>
          <a:bodyPr>
            <a:normAutofit fontScale="85000" lnSpcReduction="20000"/>
          </a:bodyPr>
          <a:lstStyle/>
          <a:p>
            <a:pPr marL="0" indent="0">
              <a:buNone/>
            </a:pPr>
            <a:r>
              <a:rPr lang="en-US" b="1" dirty="0"/>
              <a:t>Bodhi Day</a:t>
            </a:r>
            <a:endParaRPr lang="en-US" dirty="0"/>
          </a:p>
          <a:p>
            <a:pPr marL="0" indent="0">
              <a:buNone/>
            </a:pPr>
            <a:r>
              <a:rPr lang="en-US" dirty="0"/>
              <a:t>On </a:t>
            </a:r>
            <a:r>
              <a:rPr lang="en-US" b="1" dirty="0"/>
              <a:t>December 8</a:t>
            </a:r>
            <a:r>
              <a:rPr lang="en-US" dirty="0"/>
              <a:t>, Bodhi Day celebrates Buddha's enlightenment underneath the Bodhi Tree. Those who follow the Dharma, greet each other by saying, “</a:t>
            </a:r>
            <a:r>
              <a:rPr lang="en-US" dirty="0" err="1"/>
              <a:t>Budu</a:t>
            </a:r>
            <a:r>
              <a:rPr lang="en-US" dirty="0"/>
              <a:t> </a:t>
            </a:r>
            <a:r>
              <a:rPr lang="en-US" dirty="0" err="1"/>
              <a:t>saranai</a:t>
            </a:r>
            <a:r>
              <a:rPr lang="en-US" dirty="0"/>
              <a:t>!” which translates to "may the peace of the Buddha be yours.” It is also generally seen as a religious holiday, much like Christmas in the Christian west, in which special meals are served, especially </a:t>
            </a:r>
            <a:r>
              <a:rPr lang="en-US" b="1" dirty="0"/>
              <a:t>cookies shaped like hearts</a:t>
            </a:r>
            <a:r>
              <a:rPr lang="en-US" dirty="0"/>
              <a:t> (referencing the heart-shaped leaves of the Bodhi) and </a:t>
            </a:r>
            <a:r>
              <a:rPr lang="en-US" b="1" dirty="0"/>
              <a:t>a meal of kheer</a:t>
            </a:r>
            <a:r>
              <a:rPr lang="en-US" dirty="0"/>
              <a:t>, the Buddha's first meal ending his six-year asceticism.</a:t>
            </a:r>
          </a:p>
          <a:p>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43400"/>
            <a:ext cx="3962400" cy="19812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4343400"/>
            <a:ext cx="2977009" cy="1981200"/>
          </a:xfrm>
          <a:prstGeom prst="rect">
            <a:avLst/>
          </a:prstGeom>
        </p:spPr>
      </p:pic>
    </p:spTree>
    <p:extLst>
      <p:ext uri="{BB962C8B-B14F-4D97-AF65-F5344CB8AC3E}">
        <p14:creationId xmlns:p14="http://schemas.microsoft.com/office/powerpoint/2010/main" val="428049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Mahabodhi</a:t>
            </a:r>
            <a:r>
              <a:rPr lang="en-US" dirty="0" smtClean="0"/>
              <a:t> Temple</a:t>
            </a:r>
            <a:endParaRPr lang="en-US" dirty="0"/>
          </a:p>
        </p:txBody>
      </p:sp>
      <p:sp>
        <p:nvSpPr>
          <p:cNvPr id="3" name="Content Placeholder 2"/>
          <p:cNvSpPr>
            <a:spLocks noGrp="1"/>
          </p:cNvSpPr>
          <p:nvPr>
            <p:ph idx="1"/>
          </p:nvPr>
        </p:nvSpPr>
        <p:spPr>
          <a:xfrm>
            <a:off x="228600" y="1302326"/>
            <a:ext cx="4687500" cy="5708074"/>
          </a:xfrm>
        </p:spPr>
        <p:txBody>
          <a:bodyPr>
            <a:normAutofit fontScale="70000" lnSpcReduction="20000"/>
          </a:bodyPr>
          <a:lstStyle/>
          <a:p>
            <a:r>
              <a:rPr lang="en-US" dirty="0"/>
              <a:t>The </a:t>
            </a:r>
            <a:r>
              <a:rPr lang="en-US" b="1" dirty="0" err="1"/>
              <a:t>Mahabodhi</a:t>
            </a:r>
            <a:r>
              <a:rPr lang="en-US" b="1" dirty="0"/>
              <a:t> Temple </a:t>
            </a:r>
            <a:r>
              <a:rPr lang="en-US" dirty="0"/>
              <a:t>(literally: "Great Awakening Temple") or the </a:t>
            </a:r>
            <a:r>
              <a:rPr lang="en-US" dirty="0" err="1"/>
              <a:t>Mahabodhi</a:t>
            </a:r>
            <a:r>
              <a:rPr lang="en-US" dirty="0"/>
              <a:t> </a:t>
            </a:r>
            <a:r>
              <a:rPr lang="en-US" dirty="0" err="1"/>
              <a:t>Mahavihar</a:t>
            </a:r>
            <a:r>
              <a:rPr lang="en-US" dirty="0"/>
              <a:t>, </a:t>
            </a:r>
            <a:r>
              <a:rPr lang="en-US" b="1" dirty="0"/>
              <a:t>a UNESCO World Heritage Site</a:t>
            </a:r>
            <a:r>
              <a:rPr lang="en-US" dirty="0"/>
              <a:t>, is an ancient, but much rebuilt and restored, Buddhist temple in </a:t>
            </a:r>
            <a:r>
              <a:rPr lang="en-US" b="1" dirty="0"/>
              <a:t>Bodh Gaya</a:t>
            </a:r>
            <a:r>
              <a:rPr lang="en-US" dirty="0"/>
              <a:t>, marking the location where the Buddha is said to have attained enlightenment.</a:t>
            </a:r>
          </a:p>
          <a:p>
            <a:r>
              <a:rPr lang="en-US" dirty="0"/>
              <a:t>What is now visible on the ground essentially dates from the </a:t>
            </a:r>
            <a:r>
              <a:rPr lang="en-US" b="1" dirty="0"/>
              <a:t>7th century CE</a:t>
            </a:r>
            <a:r>
              <a:rPr lang="en-US" dirty="0"/>
              <a:t>, or perhaps somewhat earlier, as well as several major restorations since the 19th century. But the structure now may well incorporate large parts of earlier work, possibly from the 2nd or 3rd century CE.</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6100" y="3962400"/>
            <a:ext cx="3883800" cy="259042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6100" y="1295400"/>
            <a:ext cx="3883800" cy="2512707"/>
          </a:xfrm>
          <a:prstGeom prst="rect">
            <a:avLst/>
          </a:prstGeom>
        </p:spPr>
      </p:pic>
    </p:spTree>
    <p:extLst>
      <p:ext uri="{BB962C8B-B14F-4D97-AF65-F5344CB8AC3E}">
        <p14:creationId xmlns:p14="http://schemas.microsoft.com/office/powerpoint/2010/main" val="345870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1"/>
            <a:ext cx="8229600" cy="3428999"/>
          </a:xfrm>
        </p:spPr>
        <p:txBody>
          <a:bodyPr>
            <a:normAutofit fontScale="85000" lnSpcReduction="10000"/>
          </a:bodyPr>
          <a:lstStyle/>
          <a:p>
            <a:pPr marL="0" indent="0">
              <a:buNone/>
            </a:pPr>
            <a:r>
              <a:rPr lang="en-US" dirty="0"/>
              <a:t>Many of the </a:t>
            </a:r>
            <a:r>
              <a:rPr lang="en-US" b="1" dirty="0"/>
              <a:t>oldest sculptural elements </a:t>
            </a:r>
            <a:r>
              <a:rPr lang="en-US" dirty="0"/>
              <a:t>have been </a:t>
            </a:r>
            <a:r>
              <a:rPr lang="en-US" b="1" dirty="0"/>
              <a:t>moved to the museum</a:t>
            </a:r>
            <a:r>
              <a:rPr lang="en-US" dirty="0"/>
              <a:t> beside the temple, and some, such as the carved stone railing wall around the main structure, have been replaced by replicas. The </a:t>
            </a:r>
            <a:r>
              <a:rPr lang="en-US" b="1" dirty="0"/>
              <a:t>main temple's survival is especially impressive</a:t>
            </a:r>
            <a:r>
              <a:rPr lang="en-US" dirty="0"/>
              <a:t>, as it was mostly </a:t>
            </a:r>
            <a:r>
              <a:rPr lang="en-US" b="1" dirty="0"/>
              <a:t>made of brick covered with stucco, materials that are much less durable than stone</a:t>
            </a:r>
            <a:r>
              <a:rPr lang="en-US" dirty="0"/>
              <a:t>. However, it is understood that very little of the original sculptural decoration has survived.</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810000"/>
            <a:ext cx="1335634" cy="27220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3810000"/>
            <a:ext cx="2406276" cy="272208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2800" y="3810000"/>
            <a:ext cx="1640707" cy="2722080"/>
          </a:xfrm>
          <a:prstGeom prst="rect">
            <a:avLst/>
          </a:prstGeom>
        </p:spPr>
      </p:pic>
    </p:spTree>
    <p:extLst>
      <p:ext uri="{BB962C8B-B14F-4D97-AF65-F5344CB8AC3E}">
        <p14:creationId xmlns:p14="http://schemas.microsoft.com/office/powerpoint/2010/main" val="229818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Buddha Statue</a:t>
            </a:r>
            <a:endParaRPr lang="en-US" dirty="0"/>
          </a:p>
        </p:txBody>
      </p:sp>
      <p:sp>
        <p:nvSpPr>
          <p:cNvPr id="3" name="Content Placeholder 2"/>
          <p:cNvSpPr>
            <a:spLocks noGrp="1"/>
          </p:cNvSpPr>
          <p:nvPr>
            <p:ph idx="1"/>
          </p:nvPr>
        </p:nvSpPr>
        <p:spPr>
          <a:xfrm>
            <a:off x="228600" y="1600200"/>
            <a:ext cx="4876800" cy="5410200"/>
          </a:xfrm>
        </p:spPr>
        <p:txBody>
          <a:bodyPr>
            <a:normAutofit fontScale="77500" lnSpcReduction="20000"/>
          </a:bodyPr>
          <a:lstStyle/>
          <a:p>
            <a:r>
              <a:rPr lang="en-US" dirty="0"/>
              <a:t>The </a:t>
            </a:r>
            <a:r>
              <a:rPr lang="en-US" b="1" dirty="0"/>
              <a:t>Great Buddha statue </a:t>
            </a:r>
            <a:r>
              <a:rPr lang="en-US" dirty="0"/>
              <a:t>is one of the many stops on the Buddhist pilgrimage and tourist routes in </a:t>
            </a:r>
            <a:r>
              <a:rPr lang="en-US" b="1" dirty="0"/>
              <a:t>Bodh Gaya, </a:t>
            </a:r>
            <a:r>
              <a:rPr lang="en-US" b="1" dirty="0" smtClean="0"/>
              <a:t>Bihar</a:t>
            </a:r>
            <a:r>
              <a:rPr lang="en-US" dirty="0" smtClean="0"/>
              <a:t>. </a:t>
            </a:r>
            <a:r>
              <a:rPr lang="en-US" dirty="0"/>
              <a:t>The statue is </a:t>
            </a:r>
            <a:r>
              <a:rPr lang="en-US" b="1" dirty="0"/>
              <a:t>19.5 </a:t>
            </a:r>
            <a:r>
              <a:rPr lang="en-US" b="1" dirty="0" smtClean="0"/>
              <a:t>m</a:t>
            </a:r>
            <a:r>
              <a:rPr lang="en-US" dirty="0" smtClean="0"/>
              <a:t> high </a:t>
            </a:r>
            <a:r>
              <a:rPr lang="en-US" dirty="0"/>
              <a:t>representing the </a:t>
            </a:r>
            <a:r>
              <a:rPr lang="en-US" b="1" dirty="0"/>
              <a:t>Buddha seated in a meditation pose</a:t>
            </a:r>
            <a:r>
              <a:rPr lang="en-US" dirty="0"/>
              <a:t>, or </a:t>
            </a:r>
            <a:r>
              <a:rPr lang="en-US" dirty="0" err="1"/>
              <a:t>dhyana</a:t>
            </a:r>
            <a:r>
              <a:rPr lang="en-US" dirty="0"/>
              <a:t> mudra, on a lotus in the open air.</a:t>
            </a:r>
          </a:p>
          <a:p>
            <a:r>
              <a:rPr lang="en-US" dirty="0"/>
              <a:t>The statue was designed by V. Ganapati </a:t>
            </a:r>
            <a:r>
              <a:rPr lang="en-US" dirty="0" err="1"/>
              <a:t>Sthapati</a:t>
            </a:r>
            <a:r>
              <a:rPr lang="en-US" dirty="0"/>
              <a:t> and </a:t>
            </a:r>
            <a:r>
              <a:rPr lang="en-US" b="1" dirty="0"/>
              <a:t>took seven years to complete using the labor of 12,000 stonemasons</a:t>
            </a:r>
            <a:r>
              <a:rPr lang="en-US" dirty="0"/>
              <a:t>. It is constructed from a </a:t>
            </a:r>
            <a:r>
              <a:rPr lang="en-US" b="1" dirty="0"/>
              <a:t>combination of sandstone and red granite blocks</a:t>
            </a:r>
            <a:r>
              <a:rPr lang="en-US" dirty="0"/>
              <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3845738"/>
            <a:ext cx="3377316" cy="2536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1407338"/>
            <a:ext cx="3377316" cy="2250262"/>
          </a:xfrm>
          <a:prstGeom prst="rect">
            <a:avLst/>
          </a:prstGeom>
        </p:spPr>
      </p:pic>
    </p:spTree>
    <p:extLst>
      <p:ext uri="{BB962C8B-B14F-4D97-AF65-F5344CB8AC3E}">
        <p14:creationId xmlns:p14="http://schemas.microsoft.com/office/powerpoint/2010/main" val="3741692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414</TotalTime>
  <Words>1516</Words>
  <Application>Microsoft Office PowerPoint</Application>
  <PresentationFormat>On-screen Show (4:3)</PresentationFormat>
  <Paragraphs>62</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TOURIST ATTRACTIONS</vt:lpstr>
      <vt:lpstr>Nalanda</vt:lpstr>
      <vt:lpstr>PowerPoint Presentation</vt:lpstr>
      <vt:lpstr>Bodh Gaya</vt:lpstr>
      <vt:lpstr>Bodhi Tree</vt:lpstr>
      <vt:lpstr>PowerPoint Presentation</vt:lpstr>
      <vt:lpstr>Mahabodhi Temple</vt:lpstr>
      <vt:lpstr>PowerPoint Presentation</vt:lpstr>
      <vt:lpstr>Great Buddha Statue</vt:lpstr>
      <vt:lpstr>PowerPoint Presentation</vt:lpstr>
      <vt:lpstr>Vaishali</vt:lpstr>
      <vt:lpstr>PowerPoint Presentation</vt:lpstr>
      <vt:lpstr>Betla National Park</vt:lpstr>
      <vt:lpstr>PowerPoint Presentation</vt:lpstr>
      <vt:lpstr>PowerPoint Presentation</vt:lpstr>
      <vt:lpstr>Dasham Falls</vt:lpstr>
      <vt:lpstr>Massanjore Dam</vt:lpstr>
      <vt:lpstr>Deoghar</vt:lpstr>
      <vt:lpstr>PowerPoint Presentation</vt:lpstr>
      <vt:lpstr>Chhinnamasta Temple</vt:lpstr>
      <vt:lpstr>PowerPoint Presentation</vt:lpstr>
      <vt:lpstr>Other Places of Interest</vt:lpstr>
      <vt:lpstr>PowerPoint Presentation</vt:lpstr>
      <vt:lpstr>PowerPoint Presentation</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 [2010]</dc:creator>
  <cp:lastModifiedBy>ismail - [2010]</cp:lastModifiedBy>
  <cp:revision>32</cp:revision>
  <dcterms:created xsi:type="dcterms:W3CDTF">2020-12-04T05:32:17Z</dcterms:created>
  <dcterms:modified xsi:type="dcterms:W3CDTF">2020-12-05T05:38:28Z</dcterms:modified>
</cp:coreProperties>
</file>